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nton" pitchFamily="2" charset="0"/>
      <p:regular r:id="rId15"/>
    </p:embeddedFont>
    <p:embeddedFont>
      <p:font typeface="Antonio Bold" panose="020B0604020202020204" charset="0"/>
      <p:regular r:id="rId16"/>
    </p:embeddedFont>
    <p:embeddedFont>
      <p:font typeface="Bebas Neue" panose="020B0606020202050201" pitchFamily="34" charset="0"/>
      <p:regular r:id="rId17"/>
    </p:embeddedFont>
    <p:embeddedFont>
      <p:font typeface="Calibri" panose="020F0502020204030204" pitchFamily="34" charset="0"/>
      <p:regular r:id="rId18"/>
      <p:bold r:id="rId19"/>
      <p:italic r:id="rId20"/>
      <p:boldItalic r:id="rId21"/>
    </p:embeddedFont>
    <p:embeddedFont>
      <p:font typeface="Canva Sans Bold" panose="020B0604020202020204" charset="0"/>
      <p:regular r:id="rId22"/>
    </p:embeddedFont>
    <p:embeddedFont>
      <p:font typeface="Inter" panose="020B0604020202020204" charset="0"/>
      <p:regular r:id="rId23"/>
    </p:embeddedFont>
    <p:embeddedFont>
      <p:font typeface="Muli Heavy"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grpSp>
        <p:nvGrpSpPr>
          <p:cNvPr id="2" name="Group 2"/>
          <p:cNvGrpSpPr/>
          <p:nvPr/>
        </p:nvGrpSpPr>
        <p:grpSpPr>
          <a:xfrm>
            <a:off x="16580031" y="9351544"/>
            <a:ext cx="740300" cy="70556"/>
            <a:chOff x="0" y="0"/>
            <a:chExt cx="987066" cy="94074"/>
          </a:xfrm>
        </p:grpSpPr>
        <p:grpSp>
          <p:nvGrpSpPr>
            <p:cNvPr id="3" name="Group 3"/>
            <p:cNvGrpSpPr/>
            <p:nvPr/>
          </p:nvGrpSpPr>
          <p:grpSpPr>
            <a:xfrm>
              <a:off x="0" y="0"/>
              <a:ext cx="94074" cy="9407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5" name="Group 5"/>
            <p:cNvGrpSpPr/>
            <p:nvPr/>
          </p:nvGrpSpPr>
          <p:grpSpPr>
            <a:xfrm>
              <a:off x="225778" y="0"/>
              <a:ext cx="94074" cy="9407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7" name="Group 7"/>
            <p:cNvGrpSpPr/>
            <p:nvPr/>
          </p:nvGrpSpPr>
          <p:grpSpPr>
            <a:xfrm>
              <a:off x="447638" y="0"/>
              <a:ext cx="94074" cy="9407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9" name="Group 9"/>
            <p:cNvGrpSpPr/>
            <p:nvPr/>
          </p:nvGrpSpPr>
          <p:grpSpPr>
            <a:xfrm>
              <a:off x="670311" y="0"/>
              <a:ext cx="94074" cy="94074"/>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11" name="Group 11"/>
            <p:cNvGrpSpPr/>
            <p:nvPr/>
          </p:nvGrpSpPr>
          <p:grpSpPr>
            <a:xfrm>
              <a:off x="892992" y="0"/>
              <a:ext cx="94074" cy="94074"/>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sp>
        <p:nvSpPr>
          <p:cNvPr id="13" name="Freeform 13"/>
          <p:cNvSpPr/>
          <p:nvPr/>
        </p:nvSpPr>
        <p:spPr>
          <a:xfrm>
            <a:off x="294543" y="73528"/>
            <a:ext cx="16285488" cy="10287000"/>
          </a:xfrm>
          <a:custGeom>
            <a:avLst/>
            <a:gdLst/>
            <a:ahLst/>
            <a:cxnLst/>
            <a:rect l="l" t="t" r="r" b="b"/>
            <a:pathLst>
              <a:path w="16285488" h="10287000">
                <a:moveTo>
                  <a:pt x="0" y="0"/>
                </a:moveTo>
                <a:lnTo>
                  <a:pt x="16285488" y="0"/>
                </a:lnTo>
                <a:lnTo>
                  <a:pt x="16285488" y="10287000"/>
                </a:lnTo>
                <a:lnTo>
                  <a:pt x="0" y="10287000"/>
                </a:lnTo>
                <a:lnTo>
                  <a:pt x="0" y="0"/>
                </a:lnTo>
                <a:close/>
              </a:path>
            </a:pathLst>
          </a:custGeom>
          <a:blipFill>
            <a:blip r:embed="rId2"/>
            <a:stretch>
              <a:fillRect t="-32" b="-32"/>
            </a:stretch>
          </a:blipFill>
        </p:spPr>
        <p:txBody>
          <a:bodyPr/>
          <a:lstStyle/>
          <a:p>
            <a:endParaRPr lang="en-IN"/>
          </a:p>
        </p:txBody>
      </p:sp>
      <p:sp>
        <p:nvSpPr>
          <p:cNvPr id="14" name="Freeform 14"/>
          <p:cNvSpPr/>
          <p:nvPr/>
        </p:nvSpPr>
        <p:spPr>
          <a:xfrm>
            <a:off x="530526" y="530526"/>
            <a:ext cx="855666" cy="855666"/>
          </a:xfrm>
          <a:custGeom>
            <a:avLst/>
            <a:gdLst/>
            <a:ahLst/>
            <a:cxnLst/>
            <a:rect l="l" t="t" r="r" b="b"/>
            <a:pathLst>
              <a:path w="855666" h="855666">
                <a:moveTo>
                  <a:pt x="0" y="0"/>
                </a:moveTo>
                <a:lnTo>
                  <a:pt x="855665" y="0"/>
                </a:lnTo>
                <a:lnTo>
                  <a:pt x="855665" y="855665"/>
                </a:lnTo>
                <a:lnTo>
                  <a:pt x="0" y="855665"/>
                </a:lnTo>
                <a:lnTo>
                  <a:pt x="0" y="0"/>
                </a:lnTo>
                <a:close/>
              </a:path>
            </a:pathLst>
          </a:custGeom>
          <a:blipFill>
            <a:blip r:embed="rId3"/>
            <a:stretch>
              <a:fillRect/>
            </a:stretch>
          </a:blipFill>
        </p:spPr>
        <p:txBody>
          <a:bodyPr/>
          <a:lstStyle/>
          <a:p>
            <a:endParaRPr lang="en-IN"/>
          </a:p>
        </p:txBody>
      </p:sp>
      <p:sp>
        <p:nvSpPr>
          <p:cNvPr id="15" name="Freeform 15"/>
          <p:cNvSpPr/>
          <p:nvPr/>
        </p:nvSpPr>
        <p:spPr>
          <a:xfrm>
            <a:off x="2306782" y="3255427"/>
            <a:ext cx="734017" cy="734017"/>
          </a:xfrm>
          <a:custGeom>
            <a:avLst/>
            <a:gdLst/>
            <a:ahLst/>
            <a:cxnLst/>
            <a:rect l="l" t="t" r="r" b="b"/>
            <a:pathLst>
              <a:path w="734017" h="734017">
                <a:moveTo>
                  <a:pt x="0" y="0"/>
                </a:moveTo>
                <a:lnTo>
                  <a:pt x="734016" y="0"/>
                </a:lnTo>
                <a:lnTo>
                  <a:pt x="734016" y="734016"/>
                </a:lnTo>
                <a:lnTo>
                  <a:pt x="0" y="7340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6" name="Freeform 16"/>
          <p:cNvSpPr/>
          <p:nvPr/>
        </p:nvSpPr>
        <p:spPr>
          <a:xfrm>
            <a:off x="15032509" y="5528755"/>
            <a:ext cx="812248" cy="704441"/>
          </a:xfrm>
          <a:custGeom>
            <a:avLst/>
            <a:gdLst/>
            <a:ahLst/>
            <a:cxnLst/>
            <a:rect l="l" t="t" r="r" b="b"/>
            <a:pathLst>
              <a:path w="812248" h="704441">
                <a:moveTo>
                  <a:pt x="0" y="0"/>
                </a:moveTo>
                <a:lnTo>
                  <a:pt x="812248" y="0"/>
                </a:lnTo>
                <a:lnTo>
                  <a:pt x="812248" y="704441"/>
                </a:lnTo>
                <a:lnTo>
                  <a:pt x="0" y="7044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7" name="TextBox 17"/>
          <p:cNvSpPr txBox="1"/>
          <p:nvPr/>
        </p:nvSpPr>
        <p:spPr>
          <a:xfrm>
            <a:off x="-772572" y="3808468"/>
            <a:ext cx="19833145" cy="3259599"/>
          </a:xfrm>
          <a:prstGeom prst="rect">
            <a:avLst/>
          </a:prstGeom>
        </p:spPr>
        <p:txBody>
          <a:bodyPr lIns="0" tIns="0" rIns="0" bIns="0" rtlCol="0" anchor="t">
            <a:spAutoFit/>
          </a:bodyPr>
          <a:lstStyle/>
          <a:p>
            <a:pPr algn="ctr">
              <a:lnSpc>
                <a:spcPts val="13101"/>
              </a:lnSpc>
            </a:pPr>
            <a:r>
              <a:rPr lang="en-US" sz="9358" spc="430">
                <a:solidFill>
                  <a:srgbClr val="5CE1E6"/>
                </a:solidFill>
                <a:latin typeface="Anton"/>
              </a:rPr>
              <a:t>INSTAGRAM</a:t>
            </a:r>
            <a:r>
              <a:rPr lang="en-US" sz="9358" spc="430">
                <a:solidFill>
                  <a:srgbClr val="64FFB4"/>
                </a:solidFill>
                <a:latin typeface="Anton"/>
              </a:rPr>
              <a:t> </a:t>
            </a:r>
            <a:r>
              <a:rPr lang="en-US" sz="9358" spc="430">
                <a:solidFill>
                  <a:srgbClr val="FEFFFF"/>
                </a:solidFill>
                <a:latin typeface="Anton"/>
              </a:rPr>
              <a:t>USER</a:t>
            </a:r>
            <a:r>
              <a:rPr lang="en-US" sz="9358" spc="430">
                <a:solidFill>
                  <a:srgbClr val="64FFB4"/>
                </a:solidFill>
                <a:latin typeface="Anton"/>
              </a:rPr>
              <a:t> </a:t>
            </a:r>
            <a:r>
              <a:rPr lang="en-US" sz="9358" spc="430">
                <a:solidFill>
                  <a:srgbClr val="5CE1E6"/>
                </a:solidFill>
                <a:latin typeface="Anton"/>
              </a:rPr>
              <a:t>ANALYTICS</a:t>
            </a:r>
          </a:p>
          <a:p>
            <a:pPr algn="ctr">
              <a:lnSpc>
                <a:spcPts val="13101"/>
              </a:lnSpc>
            </a:pPr>
            <a:endParaRPr lang="en-US" sz="9358" spc="430">
              <a:solidFill>
                <a:srgbClr val="5CE1E6"/>
              </a:solidFill>
              <a:latin typeface="Anton"/>
            </a:endParaRPr>
          </a:p>
        </p:txBody>
      </p:sp>
      <p:sp>
        <p:nvSpPr>
          <p:cNvPr id="18" name="TextBox 18"/>
          <p:cNvSpPr txBox="1"/>
          <p:nvPr/>
        </p:nvSpPr>
        <p:spPr>
          <a:xfrm>
            <a:off x="5338045" y="8962289"/>
            <a:ext cx="7611910" cy="398780"/>
          </a:xfrm>
          <a:prstGeom prst="rect">
            <a:avLst/>
          </a:prstGeom>
        </p:spPr>
        <p:txBody>
          <a:bodyPr lIns="0" tIns="0" rIns="0" bIns="0" rtlCol="0" anchor="t">
            <a:spAutoFit/>
          </a:bodyPr>
          <a:lstStyle/>
          <a:p>
            <a:pPr algn="ctr">
              <a:lnSpc>
                <a:spcPts val="3219"/>
              </a:lnSpc>
            </a:pPr>
            <a:r>
              <a:rPr lang="en-US" sz="2299" spc="459">
                <a:solidFill>
                  <a:srgbClr val="FFBD59"/>
                </a:solidFill>
                <a:latin typeface="Bebas Neue"/>
              </a:rPr>
              <a:t>SALMAN BAREESH</a:t>
            </a:r>
          </a:p>
        </p:txBody>
      </p:sp>
      <p:sp>
        <p:nvSpPr>
          <p:cNvPr id="19" name="TextBox 19"/>
          <p:cNvSpPr txBox="1"/>
          <p:nvPr/>
        </p:nvSpPr>
        <p:spPr>
          <a:xfrm>
            <a:off x="1532652" y="573536"/>
            <a:ext cx="1869383" cy="693445"/>
          </a:xfrm>
          <a:prstGeom prst="rect">
            <a:avLst/>
          </a:prstGeom>
        </p:spPr>
        <p:txBody>
          <a:bodyPr lIns="0" tIns="0" rIns="0" bIns="0" rtlCol="0" anchor="t">
            <a:spAutoFit/>
          </a:bodyPr>
          <a:lstStyle/>
          <a:p>
            <a:pPr algn="ctr">
              <a:lnSpc>
                <a:spcPts val="5698"/>
              </a:lnSpc>
            </a:pPr>
            <a:r>
              <a:rPr lang="en-US" sz="4070">
                <a:solidFill>
                  <a:srgbClr val="FFFFFF"/>
                </a:solidFill>
                <a:latin typeface="Canva Sans Bold"/>
              </a:rPr>
              <a:t>trainity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840" r="-9840"/>
            </a:stretch>
          </a:blipFill>
        </p:spPr>
        <p:txBody>
          <a:bodyPr/>
          <a:lstStyle/>
          <a:p>
            <a:endParaRPr lang="en-IN"/>
          </a:p>
        </p:txBody>
      </p:sp>
      <p:grpSp>
        <p:nvGrpSpPr>
          <p:cNvPr id="3" name="Group 3"/>
          <p:cNvGrpSpPr/>
          <p:nvPr/>
        </p:nvGrpSpPr>
        <p:grpSpPr>
          <a:xfrm>
            <a:off x="976038" y="6268212"/>
            <a:ext cx="13720165" cy="3474066"/>
            <a:chOff x="0" y="0"/>
            <a:chExt cx="3613541" cy="914980"/>
          </a:xfrm>
        </p:grpSpPr>
        <p:sp>
          <p:nvSpPr>
            <p:cNvPr id="4" name="Freeform 4"/>
            <p:cNvSpPr/>
            <p:nvPr/>
          </p:nvSpPr>
          <p:spPr>
            <a:xfrm>
              <a:off x="0" y="0"/>
              <a:ext cx="3613541" cy="914980"/>
            </a:xfrm>
            <a:custGeom>
              <a:avLst/>
              <a:gdLst/>
              <a:ahLst/>
              <a:cxnLst/>
              <a:rect l="l" t="t" r="r" b="b"/>
              <a:pathLst>
                <a:path w="3613541" h="914980">
                  <a:moveTo>
                    <a:pt x="34421" y="0"/>
                  </a:moveTo>
                  <a:lnTo>
                    <a:pt x="3579121" y="0"/>
                  </a:lnTo>
                  <a:cubicBezTo>
                    <a:pt x="3598131" y="0"/>
                    <a:pt x="3613541" y="15411"/>
                    <a:pt x="3613541" y="34421"/>
                  </a:cubicBezTo>
                  <a:lnTo>
                    <a:pt x="3613541" y="880560"/>
                  </a:lnTo>
                  <a:cubicBezTo>
                    <a:pt x="3613541" y="889689"/>
                    <a:pt x="3609915" y="898444"/>
                    <a:pt x="3603460" y="904899"/>
                  </a:cubicBezTo>
                  <a:cubicBezTo>
                    <a:pt x="3597005" y="911354"/>
                    <a:pt x="3588250" y="914980"/>
                    <a:pt x="3579121" y="914980"/>
                  </a:cubicBezTo>
                  <a:lnTo>
                    <a:pt x="34421" y="914980"/>
                  </a:lnTo>
                  <a:cubicBezTo>
                    <a:pt x="25292" y="914980"/>
                    <a:pt x="16537" y="911354"/>
                    <a:pt x="10082" y="904899"/>
                  </a:cubicBezTo>
                  <a:cubicBezTo>
                    <a:pt x="3626" y="898444"/>
                    <a:pt x="0" y="889689"/>
                    <a:pt x="0" y="880560"/>
                  </a:cubicBezTo>
                  <a:lnTo>
                    <a:pt x="0" y="34421"/>
                  </a:lnTo>
                  <a:cubicBezTo>
                    <a:pt x="0" y="25292"/>
                    <a:pt x="3626" y="16537"/>
                    <a:pt x="10082" y="10082"/>
                  </a:cubicBezTo>
                  <a:cubicBezTo>
                    <a:pt x="16537" y="3626"/>
                    <a:pt x="25292" y="0"/>
                    <a:pt x="34421" y="0"/>
                  </a:cubicBezTo>
                  <a:close/>
                </a:path>
              </a:pathLst>
            </a:custGeom>
            <a:gradFill rotWithShape="1">
              <a:gsLst>
                <a:gs pos="0">
                  <a:srgbClr val="004AAD">
                    <a:alpha val="27000"/>
                  </a:srgbClr>
                </a:gs>
                <a:gs pos="100000">
                  <a:srgbClr val="CB6CE6">
                    <a:alpha val="27000"/>
                  </a:srgbClr>
                </a:gs>
              </a:gsLst>
              <a:lin ang="0"/>
            </a:gradFill>
          </p:spPr>
          <p:txBody>
            <a:bodyPr/>
            <a:lstStyle/>
            <a:p>
              <a:endParaRPr lang="en-IN"/>
            </a:p>
          </p:txBody>
        </p:sp>
        <p:sp>
          <p:nvSpPr>
            <p:cNvPr id="5" name="TextBox 5"/>
            <p:cNvSpPr txBox="1"/>
            <p:nvPr/>
          </p:nvSpPr>
          <p:spPr>
            <a:xfrm>
              <a:off x="0" y="-57150"/>
              <a:ext cx="3613541" cy="972130"/>
            </a:xfrm>
            <a:prstGeom prst="rect">
              <a:avLst/>
            </a:prstGeom>
          </p:spPr>
          <p:txBody>
            <a:bodyPr lIns="50800" tIns="50800" rIns="50800" bIns="50800" rtlCol="0" anchor="ctr"/>
            <a:lstStyle/>
            <a:p>
              <a:pPr algn="ctr">
                <a:lnSpc>
                  <a:spcPts val="3220"/>
                </a:lnSpc>
              </a:pPr>
              <a:endParaRPr/>
            </a:p>
          </p:txBody>
        </p:sp>
      </p:grpSp>
      <p:sp>
        <p:nvSpPr>
          <p:cNvPr id="6" name="Freeform 6"/>
          <p:cNvSpPr/>
          <p:nvPr/>
        </p:nvSpPr>
        <p:spPr>
          <a:xfrm>
            <a:off x="11402435" y="4532630"/>
            <a:ext cx="6699950" cy="1102945"/>
          </a:xfrm>
          <a:custGeom>
            <a:avLst/>
            <a:gdLst/>
            <a:ahLst/>
            <a:cxnLst/>
            <a:rect l="l" t="t" r="r" b="b"/>
            <a:pathLst>
              <a:path w="6699950" h="1102945">
                <a:moveTo>
                  <a:pt x="0" y="0"/>
                </a:moveTo>
                <a:lnTo>
                  <a:pt x="6699951" y="0"/>
                </a:lnTo>
                <a:lnTo>
                  <a:pt x="6699951" y="1102945"/>
                </a:lnTo>
                <a:lnTo>
                  <a:pt x="0" y="1102945"/>
                </a:lnTo>
                <a:lnTo>
                  <a:pt x="0" y="0"/>
                </a:lnTo>
                <a:close/>
              </a:path>
            </a:pathLst>
          </a:custGeom>
          <a:blipFill>
            <a:blip r:embed="rId3"/>
            <a:stretch>
              <a:fillRect l="-70341" t="-1066714" r="-288418" b="-400852"/>
            </a:stretch>
          </a:blipFill>
        </p:spPr>
        <p:txBody>
          <a:bodyPr/>
          <a:lstStyle/>
          <a:p>
            <a:endParaRPr lang="en-IN"/>
          </a:p>
        </p:txBody>
      </p:sp>
      <p:sp>
        <p:nvSpPr>
          <p:cNvPr id="7" name="TextBox 7"/>
          <p:cNvSpPr txBox="1"/>
          <p:nvPr/>
        </p:nvSpPr>
        <p:spPr>
          <a:xfrm>
            <a:off x="2379423" y="1395812"/>
            <a:ext cx="14879877" cy="1181731"/>
          </a:xfrm>
          <a:prstGeom prst="rect">
            <a:avLst/>
          </a:prstGeom>
        </p:spPr>
        <p:txBody>
          <a:bodyPr lIns="0" tIns="0" rIns="0" bIns="0" rtlCol="0" anchor="t">
            <a:spAutoFit/>
          </a:bodyPr>
          <a:lstStyle/>
          <a:p>
            <a:pPr>
              <a:lnSpc>
                <a:spcPts val="9520"/>
              </a:lnSpc>
            </a:pPr>
            <a:r>
              <a:rPr lang="en-US" sz="7437" spc="795">
                <a:solidFill>
                  <a:srgbClr val="5CE1E6"/>
                </a:solidFill>
                <a:latin typeface="Anton"/>
              </a:rPr>
              <a:t>INVESTOR </a:t>
            </a:r>
            <a:r>
              <a:rPr lang="en-US" sz="7437" spc="795">
                <a:solidFill>
                  <a:srgbClr val="FEFFFF"/>
                </a:solidFill>
                <a:latin typeface="Anton"/>
              </a:rPr>
              <a:t>METRICS</a:t>
            </a:r>
            <a:r>
              <a:rPr lang="en-US" sz="7437" spc="795">
                <a:solidFill>
                  <a:srgbClr val="5CE1E6"/>
                </a:solidFill>
                <a:latin typeface="Anton"/>
              </a:rPr>
              <a:t> INSIGHTS </a:t>
            </a:r>
          </a:p>
        </p:txBody>
      </p:sp>
      <p:sp>
        <p:nvSpPr>
          <p:cNvPr id="8" name="TextBox 8"/>
          <p:cNvSpPr txBox="1"/>
          <p:nvPr/>
        </p:nvSpPr>
        <p:spPr>
          <a:xfrm>
            <a:off x="1057190" y="4743450"/>
            <a:ext cx="9425081" cy="1143762"/>
          </a:xfrm>
          <a:prstGeom prst="rect">
            <a:avLst/>
          </a:prstGeom>
        </p:spPr>
        <p:txBody>
          <a:bodyPr lIns="0" tIns="0" rIns="0" bIns="0" rtlCol="0" anchor="t">
            <a:spAutoFit/>
          </a:bodyPr>
          <a:lstStyle/>
          <a:p>
            <a:pPr algn="just">
              <a:lnSpc>
                <a:spcPts val="3024"/>
              </a:lnSpc>
            </a:pPr>
            <a:r>
              <a:rPr lang="en-US" sz="2400" spc="268">
                <a:solidFill>
                  <a:srgbClr val="FFFFFF"/>
                </a:solidFill>
                <a:latin typeface="Inter"/>
              </a:rPr>
              <a:t>The following are the most used tags which can be used by the Partner brand to increase their reach</a:t>
            </a:r>
          </a:p>
          <a:p>
            <a:pPr algn="just">
              <a:lnSpc>
                <a:spcPts val="3024"/>
              </a:lnSpc>
            </a:pPr>
            <a:endParaRPr lang="en-US" sz="2400" spc="268">
              <a:solidFill>
                <a:srgbClr val="FFFFFF"/>
              </a:solidFill>
              <a:latin typeface="Inter"/>
            </a:endParaRPr>
          </a:p>
        </p:txBody>
      </p:sp>
      <p:sp>
        <p:nvSpPr>
          <p:cNvPr id="9" name="TextBox 9"/>
          <p:cNvSpPr txBox="1"/>
          <p:nvPr/>
        </p:nvSpPr>
        <p:spPr>
          <a:xfrm>
            <a:off x="1386678" y="7571613"/>
            <a:ext cx="12726165" cy="1524762"/>
          </a:xfrm>
          <a:prstGeom prst="rect">
            <a:avLst/>
          </a:prstGeom>
        </p:spPr>
        <p:txBody>
          <a:bodyPr lIns="0" tIns="0" rIns="0" bIns="0" rtlCol="0" anchor="t">
            <a:spAutoFit/>
          </a:bodyPr>
          <a:lstStyle/>
          <a:p>
            <a:pPr>
              <a:lnSpc>
                <a:spcPts val="3024"/>
              </a:lnSpc>
            </a:pPr>
            <a:r>
              <a:rPr lang="en-US" sz="2400" spc="268">
                <a:solidFill>
                  <a:srgbClr val="FEFFFF"/>
                </a:solidFill>
                <a:latin typeface="Inter"/>
              </a:rPr>
              <a:t>select (select count(id) from   photos) / (select count(distinct user_id)</a:t>
            </a:r>
          </a:p>
          <a:p>
            <a:pPr>
              <a:lnSpc>
                <a:spcPts val="3024"/>
              </a:lnSpc>
            </a:pPr>
            <a:r>
              <a:rPr lang="en-US" sz="2400" spc="268">
                <a:solidFill>
                  <a:srgbClr val="FEFFFF"/>
                </a:solidFill>
                <a:latin typeface="Inter"/>
              </a:rPr>
              <a:t>                          from   photos) as Average_posts_per_User,</a:t>
            </a:r>
          </a:p>
          <a:p>
            <a:pPr>
              <a:lnSpc>
                <a:spcPts val="3024"/>
              </a:lnSpc>
            </a:pPr>
            <a:r>
              <a:rPr lang="en-US" sz="2400" spc="268">
                <a:solidFill>
                  <a:srgbClr val="FEFFFF"/>
                </a:solidFill>
                <a:latin typeface="Inter"/>
              </a:rPr>
              <a:t>       (select count(id) from   photos) / (select count(id)</a:t>
            </a:r>
          </a:p>
          <a:p>
            <a:pPr>
              <a:lnSpc>
                <a:spcPts val="3024"/>
              </a:lnSpc>
              <a:spcBef>
                <a:spcPct val="0"/>
              </a:spcBef>
            </a:pPr>
            <a:r>
              <a:rPr lang="en-US" sz="2400" spc="268">
                <a:solidFill>
                  <a:srgbClr val="FEFFFF"/>
                </a:solidFill>
                <a:latin typeface="Inter"/>
              </a:rPr>
              <a:t>                          from   users)  as Ratio_of_Total_Posts_to_Total_Users; </a:t>
            </a:r>
          </a:p>
        </p:txBody>
      </p:sp>
      <p:sp>
        <p:nvSpPr>
          <p:cNvPr id="10" name="TextBox 10"/>
          <p:cNvSpPr txBox="1"/>
          <p:nvPr/>
        </p:nvSpPr>
        <p:spPr>
          <a:xfrm>
            <a:off x="1386678" y="6472782"/>
            <a:ext cx="1585122" cy="517806"/>
          </a:xfrm>
          <a:prstGeom prst="rect">
            <a:avLst/>
          </a:prstGeom>
        </p:spPr>
        <p:txBody>
          <a:bodyPr wrap="square" lIns="0" tIns="0" rIns="0" bIns="0" rtlCol="0" anchor="t">
            <a:spAutoFit/>
          </a:bodyPr>
          <a:lstStyle/>
          <a:p>
            <a:pPr algn="ctr">
              <a:lnSpc>
                <a:spcPts val="4153"/>
              </a:lnSpc>
              <a:spcBef>
                <a:spcPct val="0"/>
              </a:spcBef>
            </a:pPr>
            <a:r>
              <a:rPr lang="en-US" sz="3296" spc="369" dirty="0">
                <a:solidFill>
                  <a:srgbClr val="FFBD59"/>
                </a:solidFill>
                <a:latin typeface="Antonio Bold"/>
              </a:rPr>
              <a:t>Syntax</a:t>
            </a:r>
          </a:p>
        </p:txBody>
      </p:sp>
      <p:sp>
        <p:nvSpPr>
          <p:cNvPr id="11" name="TextBox 11"/>
          <p:cNvSpPr txBox="1"/>
          <p:nvPr/>
        </p:nvSpPr>
        <p:spPr>
          <a:xfrm>
            <a:off x="1057190" y="3505785"/>
            <a:ext cx="5115010" cy="656640"/>
          </a:xfrm>
          <a:prstGeom prst="rect">
            <a:avLst/>
          </a:prstGeom>
        </p:spPr>
        <p:txBody>
          <a:bodyPr wrap="square" lIns="0" tIns="0" rIns="0" bIns="0" rtlCol="0" anchor="t">
            <a:spAutoFit/>
          </a:bodyPr>
          <a:lstStyle/>
          <a:p>
            <a:pPr algn="ctr">
              <a:lnSpc>
                <a:spcPts val="5236"/>
              </a:lnSpc>
              <a:spcBef>
                <a:spcPct val="0"/>
              </a:spcBef>
            </a:pPr>
            <a:r>
              <a:rPr lang="en-US" sz="4155" spc="465" dirty="0">
                <a:solidFill>
                  <a:srgbClr val="FFBD59"/>
                </a:solidFill>
                <a:latin typeface="Antonio Bold"/>
              </a:rPr>
              <a:t>1. User Engagement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840" r="-9840"/>
            </a:stretch>
          </a:blipFill>
        </p:spPr>
        <p:txBody>
          <a:bodyPr/>
          <a:lstStyle/>
          <a:p>
            <a:endParaRPr lang="en-IN"/>
          </a:p>
        </p:txBody>
      </p:sp>
      <p:grpSp>
        <p:nvGrpSpPr>
          <p:cNvPr id="3" name="Group 3"/>
          <p:cNvGrpSpPr/>
          <p:nvPr/>
        </p:nvGrpSpPr>
        <p:grpSpPr>
          <a:xfrm>
            <a:off x="976038" y="6268212"/>
            <a:ext cx="12182217" cy="3474066"/>
            <a:chOff x="0" y="0"/>
            <a:chExt cx="3208485" cy="914980"/>
          </a:xfrm>
        </p:grpSpPr>
        <p:sp>
          <p:nvSpPr>
            <p:cNvPr id="4" name="Freeform 4"/>
            <p:cNvSpPr/>
            <p:nvPr/>
          </p:nvSpPr>
          <p:spPr>
            <a:xfrm>
              <a:off x="0" y="0"/>
              <a:ext cx="3208485" cy="914980"/>
            </a:xfrm>
            <a:custGeom>
              <a:avLst/>
              <a:gdLst/>
              <a:ahLst/>
              <a:cxnLst/>
              <a:rect l="l" t="t" r="r" b="b"/>
              <a:pathLst>
                <a:path w="3208485" h="914980">
                  <a:moveTo>
                    <a:pt x="38766" y="0"/>
                  </a:moveTo>
                  <a:lnTo>
                    <a:pt x="3169719" y="0"/>
                  </a:lnTo>
                  <a:cubicBezTo>
                    <a:pt x="3180000" y="0"/>
                    <a:pt x="3189861" y="4084"/>
                    <a:pt x="3197131" y="11354"/>
                  </a:cubicBezTo>
                  <a:cubicBezTo>
                    <a:pt x="3204401" y="18624"/>
                    <a:pt x="3208485" y="28485"/>
                    <a:pt x="3208485" y="38766"/>
                  </a:cubicBezTo>
                  <a:lnTo>
                    <a:pt x="3208485" y="876214"/>
                  </a:lnTo>
                  <a:cubicBezTo>
                    <a:pt x="3208485" y="897624"/>
                    <a:pt x="3191129" y="914980"/>
                    <a:pt x="3169719" y="914980"/>
                  </a:cubicBezTo>
                  <a:lnTo>
                    <a:pt x="38766" y="914980"/>
                  </a:lnTo>
                  <a:cubicBezTo>
                    <a:pt x="28485" y="914980"/>
                    <a:pt x="18624" y="910896"/>
                    <a:pt x="11354" y="903626"/>
                  </a:cubicBezTo>
                  <a:cubicBezTo>
                    <a:pt x="4084" y="896356"/>
                    <a:pt x="0" y="886496"/>
                    <a:pt x="0" y="876214"/>
                  </a:cubicBezTo>
                  <a:lnTo>
                    <a:pt x="0" y="38766"/>
                  </a:lnTo>
                  <a:cubicBezTo>
                    <a:pt x="0" y="28485"/>
                    <a:pt x="4084" y="18624"/>
                    <a:pt x="11354" y="11354"/>
                  </a:cubicBezTo>
                  <a:cubicBezTo>
                    <a:pt x="18624" y="4084"/>
                    <a:pt x="28485" y="0"/>
                    <a:pt x="38766" y="0"/>
                  </a:cubicBezTo>
                  <a:close/>
                </a:path>
              </a:pathLst>
            </a:custGeom>
            <a:gradFill rotWithShape="1">
              <a:gsLst>
                <a:gs pos="0">
                  <a:srgbClr val="004AAD">
                    <a:alpha val="27000"/>
                  </a:srgbClr>
                </a:gs>
                <a:gs pos="100000">
                  <a:srgbClr val="CB6CE6">
                    <a:alpha val="27000"/>
                  </a:srgbClr>
                </a:gs>
              </a:gsLst>
              <a:lin ang="0"/>
            </a:gradFill>
          </p:spPr>
          <p:txBody>
            <a:bodyPr/>
            <a:lstStyle/>
            <a:p>
              <a:endParaRPr lang="en-IN"/>
            </a:p>
          </p:txBody>
        </p:sp>
        <p:sp>
          <p:nvSpPr>
            <p:cNvPr id="5" name="TextBox 5"/>
            <p:cNvSpPr txBox="1"/>
            <p:nvPr/>
          </p:nvSpPr>
          <p:spPr>
            <a:xfrm>
              <a:off x="0" y="-57150"/>
              <a:ext cx="3208485" cy="972130"/>
            </a:xfrm>
            <a:prstGeom prst="rect">
              <a:avLst/>
            </a:prstGeom>
          </p:spPr>
          <p:txBody>
            <a:bodyPr lIns="50800" tIns="50800" rIns="50800" bIns="50800" rtlCol="0" anchor="ctr"/>
            <a:lstStyle/>
            <a:p>
              <a:pPr algn="ctr">
                <a:lnSpc>
                  <a:spcPts val="3220"/>
                </a:lnSpc>
              </a:pPr>
              <a:endParaRPr/>
            </a:p>
          </p:txBody>
        </p:sp>
      </p:grpSp>
      <p:sp>
        <p:nvSpPr>
          <p:cNvPr id="6" name="Freeform 6"/>
          <p:cNvSpPr/>
          <p:nvPr/>
        </p:nvSpPr>
        <p:spPr>
          <a:xfrm>
            <a:off x="13609032" y="3422040"/>
            <a:ext cx="4542896" cy="4226565"/>
          </a:xfrm>
          <a:custGeom>
            <a:avLst/>
            <a:gdLst/>
            <a:ahLst/>
            <a:cxnLst/>
            <a:rect l="l" t="t" r="r" b="b"/>
            <a:pathLst>
              <a:path w="4542896" h="4226565">
                <a:moveTo>
                  <a:pt x="0" y="0"/>
                </a:moveTo>
                <a:lnTo>
                  <a:pt x="4542897" y="0"/>
                </a:lnTo>
                <a:lnTo>
                  <a:pt x="4542897" y="4226565"/>
                </a:lnTo>
                <a:lnTo>
                  <a:pt x="0" y="4226565"/>
                </a:lnTo>
                <a:lnTo>
                  <a:pt x="0" y="0"/>
                </a:lnTo>
                <a:close/>
              </a:path>
            </a:pathLst>
          </a:custGeom>
          <a:blipFill>
            <a:blip r:embed="rId3"/>
            <a:stretch>
              <a:fillRect l="-96953" t="-71233" r="-437656" b="-212450"/>
            </a:stretch>
          </a:blipFill>
        </p:spPr>
        <p:txBody>
          <a:bodyPr/>
          <a:lstStyle/>
          <a:p>
            <a:endParaRPr lang="en-IN"/>
          </a:p>
        </p:txBody>
      </p:sp>
      <p:sp>
        <p:nvSpPr>
          <p:cNvPr id="7" name="TextBox 7"/>
          <p:cNvSpPr txBox="1"/>
          <p:nvPr/>
        </p:nvSpPr>
        <p:spPr>
          <a:xfrm>
            <a:off x="2379423" y="1395812"/>
            <a:ext cx="14879877" cy="1181731"/>
          </a:xfrm>
          <a:prstGeom prst="rect">
            <a:avLst/>
          </a:prstGeom>
        </p:spPr>
        <p:txBody>
          <a:bodyPr lIns="0" tIns="0" rIns="0" bIns="0" rtlCol="0" anchor="t">
            <a:spAutoFit/>
          </a:bodyPr>
          <a:lstStyle/>
          <a:p>
            <a:pPr>
              <a:lnSpc>
                <a:spcPts val="9520"/>
              </a:lnSpc>
            </a:pPr>
            <a:r>
              <a:rPr lang="en-US" sz="7437" spc="795">
                <a:solidFill>
                  <a:srgbClr val="5CE1E6"/>
                </a:solidFill>
                <a:latin typeface="Anton"/>
              </a:rPr>
              <a:t>INVESTOR </a:t>
            </a:r>
            <a:r>
              <a:rPr lang="en-US" sz="7437" spc="795">
                <a:solidFill>
                  <a:srgbClr val="FEFFFF"/>
                </a:solidFill>
                <a:latin typeface="Anton"/>
              </a:rPr>
              <a:t>METRICS</a:t>
            </a:r>
            <a:r>
              <a:rPr lang="en-US" sz="7437" spc="795">
                <a:solidFill>
                  <a:srgbClr val="5CE1E6"/>
                </a:solidFill>
                <a:latin typeface="Anton"/>
              </a:rPr>
              <a:t> INSIGHTS </a:t>
            </a:r>
          </a:p>
        </p:txBody>
      </p:sp>
      <p:sp>
        <p:nvSpPr>
          <p:cNvPr id="8" name="TextBox 8"/>
          <p:cNvSpPr txBox="1"/>
          <p:nvPr/>
        </p:nvSpPr>
        <p:spPr>
          <a:xfrm>
            <a:off x="1057190" y="4205070"/>
            <a:ext cx="11332090" cy="2286762"/>
          </a:xfrm>
          <a:prstGeom prst="rect">
            <a:avLst/>
          </a:prstGeom>
        </p:spPr>
        <p:txBody>
          <a:bodyPr lIns="0" tIns="0" rIns="0" bIns="0" rtlCol="0" anchor="t">
            <a:spAutoFit/>
          </a:bodyPr>
          <a:lstStyle/>
          <a:p>
            <a:pPr algn="just">
              <a:lnSpc>
                <a:spcPts val="3024"/>
              </a:lnSpc>
            </a:pPr>
            <a:r>
              <a:rPr lang="en-US" sz="2400" spc="268">
                <a:solidFill>
                  <a:srgbClr val="FFFFFF"/>
                </a:solidFill>
                <a:latin typeface="Inter"/>
              </a:rPr>
              <a:t>Bots are identified by finding those Accounts which has liked every single Photo, shown in the table These accounts are 13 of the total  Accounts and all these accounts are those Accounts who have not posted a single Photo.</a:t>
            </a:r>
          </a:p>
          <a:p>
            <a:pPr algn="just">
              <a:lnSpc>
                <a:spcPts val="3024"/>
              </a:lnSpc>
            </a:pPr>
            <a:endParaRPr lang="en-US" sz="2400" spc="268">
              <a:solidFill>
                <a:srgbClr val="FFFFFF"/>
              </a:solidFill>
              <a:latin typeface="Inter"/>
            </a:endParaRPr>
          </a:p>
          <a:p>
            <a:pPr algn="just">
              <a:lnSpc>
                <a:spcPts val="3024"/>
              </a:lnSpc>
            </a:pPr>
            <a:endParaRPr lang="en-US" sz="2400" spc="268">
              <a:solidFill>
                <a:srgbClr val="FFFFFF"/>
              </a:solidFill>
              <a:latin typeface="Inter"/>
            </a:endParaRPr>
          </a:p>
        </p:txBody>
      </p:sp>
      <p:sp>
        <p:nvSpPr>
          <p:cNvPr id="9" name="TextBox 9"/>
          <p:cNvSpPr txBox="1"/>
          <p:nvPr/>
        </p:nvSpPr>
        <p:spPr>
          <a:xfrm>
            <a:off x="1386678" y="7276338"/>
            <a:ext cx="12222354" cy="1905762"/>
          </a:xfrm>
          <a:prstGeom prst="rect">
            <a:avLst/>
          </a:prstGeom>
        </p:spPr>
        <p:txBody>
          <a:bodyPr lIns="0" tIns="0" rIns="0" bIns="0" rtlCol="0" anchor="t">
            <a:spAutoFit/>
          </a:bodyPr>
          <a:lstStyle/>
          <a:p>
            <a:pPr>
              <a:lnSpc>
                <a:spcPts val="3024"/>
              </a:lnSpc>
            </a:pPr>
            <a:r>
              <a:rPr lang="en-US" sz="2400" spc="268">
                <a:solidFill>
                  <a:srgbClr val="FEFFFF"/>
                </a:solidFill>
                <a:latin typeface="Inter"/>
              </a:rPr>
              <a:t>select users.id,users.username,count(*) as `Total likes by user` from users     </a:t>
            </a:r>
          </a:p>
          <a:p>
            <a:pPr>
              <a:lnSpc>
                <a:spcPts val="3024"/>
              </a:lnSpc>
            </a:pPr>
            <a:r>
              <a:rPr lang="en-US" sz="2400" spc="268">
                <a:solidFill>
                  <a:srgbClr val="FEFFFF"/>
                </a:solidFill>
                <a:latin typeface="Inter"/>
              </a:rPr>
              <a:t>inner join likes on likes.user_id = users.id     </a:t>
            </a:r>
          </a:p>
          <a:p>
            <a:pPr>
              <a:lnSpc>
                <a:spcPts val="3024"/>
              </a:lnSpc>
            </a:pPr>
            <a:r>
              <a:rPr lang="en-US" sz="2400" spc="268">
                <a:solidFill>
                  <a:srgbClr val="FEFFFF"/>
                </a:solidFill>
                <a:latin typeface="Inter"/>
              </a:rPr>
              <a:t>group by likes.user_id     </a:t>
            </a:r>
          </a:p>
          <a:p>
            <a:pPr>
              <a:lnSpc>
                <a:spcPts val="3024"/>
              </a:lnSpc>
              <a:spcBef>
                <a:spcPct val="0"/>
              </a:spcBef>
            </a:pPr>
            <a:r>
              <a:rPr lang="en-US" sz="2400" spc="268">
                <a:solidFill>
                  <a:srgbClr val="FEFFFF"/>
                </a:solidFill>
                <a:latin typeface="Inter"/>
              </a:rPr>
              <a:t>order by `Total likes by user` desc;</a:t>
            </a:r>
          </a:p>
        </p:txBody>
      </p:sp>
      <p:sp>
        <p:nvSpPr>
          <p:cNvPr id="10" name="TextBox 10"/>
          <p:cNvSpPr txBox="1"/>
          <p:nvPr/>
        </p:nvSpPr>
        <p:spPr>
          <a:xfrm>
            <a:off x="1386678" y="6472782"/>
            <a:ext cx="1508922" cy="517806"/>
          </a:xfrm>
          <a:prstGeom prst="rect">
            <a:avLst/>
          </a:prstGeom>
        </p:spPr>
        <p:txBody>
          <a:bodyPr wrap="square" lIns="0" tIns="0" rIns="0" bIns="0" rtlCol="0" anchor="t">
            <a:spAutoFit/>
          </a:bodyPr>
          <a:lstStyle/>
          <a:p>
            <a:pPr algn="ctr">
              <a:lnSpc>
                <a:spcPts val="4153"/>
              </a:lnSpc>
              <a:spcBef>
                <a:spcPct val="0"/>
              </a:spcBef>
            </a:pPr>
            <a:r>
              <a:rPr lang="en-US" sz="3296" spc="369" dirty="0">
                <a:solidFill>
                  <a:srgbClr val="FFBD59"/>
                </a:solidFill>
                <a:latin typeface="Antonio Bold"/>
              </a:rPr>
              <a:t>Syntax</a:t>
            </a:r>
          </a:p>
        </p:txBody>
      </p:sp>
      <p:sp>
        <p:nvSpPr>
          <p:cNvPr id="11" name="TextBox 11"/>
          <p:cNvSpPr txBox="1"/>
          <p:nvPr/>
        </p:nvSpPr>
        <p:spPr>
          <a:xfrm>
            <a:off x="1057190" y="3079433"/>
            <a:ext cx="6181810" cy="656640"/>
          </a:xfrm>
          <a:prstGeom prst="rect">
            <a:avLst/>
          </a:prstGeom>
        </p:spPr>
        <p:txBody>
          <a:bodyPr wrap="square" lIns="0" tIns="0" rIns="0" bIns="0" rtlCol="0" anchor="t">
            <a:spAutoFit/>
          </a:bodyPr>
          <a:lstStyle/>
          <a:p>
            <a:pPr algn="ctr">
              <a:lnSpc>
                <a:spcPts val="5236"/>
              </a:lnSpc>
              <a:spcBef>
                <a:spcPct val="0"/>
              </a:spcBef>
            </a:pPr>
            <a:r>
              <a:rPr lang="en-US" sz="4155" spc="465" dirty="0">
                <a:solidFill>
                  <a:srgbClr val="FFBD59"/>
                </a:solidFill>
                <a:latin typeface="Antonio Bold"/>
              </a:rPr>
              <a:t>1. Bots &amp; Fake Accounts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840" r="-9840"/>
            </a:stretch>
          </a:blipFill>
        </p:spPr>
        <p:txBody>
          <a:bodyPr/>
          <a:lstStyle/>
          <a:p>
            <a:endParaRPr lang="en-IN"/>
          </a:p>
        </p:txBody>
      </p:sp>
      <p:sp>
        <p:nvSpPr>
          <p:cNvPr id="3" name="Freeform 3"/>
          <p:cNvSpPr/>
          <p:nvPr/>
        </p:nvSpPr>
        <p:spPr>
          <a:xfrm flipH="1">
            <a:off x="16338990" y="9021485"/>
            <a:ext cx="1272571" cy="575838"/>
          </a:xfrm>
          <a:custGeom>
            <a:avLst/>
            <a:gdLst/>
            <a:ahLst/>
            <a:cxnLst/>
            <a:rect l="l" t="t" r="r" b="b"/>
            <a:pathLst>
              <a:path w="1272571" h="575838">
                <a:moveTo>
                  <a:pt x="1272571" y="0"/>
                </a:moveTo>
                <a:lnTo>
                  <a:pt x="0" y="0"/>
                </a:lnTo>
                <a:lnTo>
                  <a:pt x="0" y="575838"/>
                </a:lnTo>
                <a:lnTo>
                  <a:pt x="1272571" y="575838"/>
                </a:lnTo>
                <a:lnTo>
                  <a:pt x="127257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5760782" y="1293864"/>
            <a:ext cx="1061854" cy="1061854"/>
          </a:xfrm>
          <a:custGeom>
            <a:avLst/>
            <a:gdLst/>
            <a:ahLst/>
            <a:cxnLst/>
            <a:rect l="l" t="t" r="r" b="b"/>
            <a:pathLst>
              <a:path w="1061854" h="1061854">
                <a:moveTo>
                  <a:pt x="0" y="0"/>
                </a:moveTo>
                <a:lnTo>
                  <a:pt x="1061854" y="0"/>
                </a:lnTo>
                <a:lnTo>
                  <a:pt x="1061854" y="1061854"/>
                </a:lnTo>
                <a:lnTo>
                  <a:pt x="0" y="10618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TextBox 5"/>
          <p:cNvSpPr txBox="1"/>
          <p:nvPr/>
        </p:nvSpPr>
        <p:spPr>
          <a:xfrm>
            <a:off x="7256919" y="1236714"/>
            <a:ext cx="3774163" cy="1181731"/>
          </a:xfrm>
          <a:prstGeom prst="rect">
            <a:avLst/>
          </a:prstGeom>
        </p:spPr>
        <p:txBody>
          <a:bodyPr lIns="0" tIns="0" rIns="0" bIns="0" rtlCol="0" anchor="t">
            <a:spAutoFit/>
          </a:bodyPr>
          <a:lstStyle/>
          <a:p>
            <a:pPr>
              <a:lnSpc>
                <a:spcPts val="9520"/>
              </a:lnSpc>
            </a:pPr>
            <a:r>
              <a:rPr lang="en-US" sz="7437" spc="795">
                <a:solidFill>
                  <a:srgbClr val="5CE1E6"/>
                </a:solidFill>
                <a:latin typeface="Anton"/>
              </a:rPr>
              <a:t>RESU</a:t>
            </a:r>
            <a:r>
              <a:rPr lang="en-US" sz="7437" spc="795">
                <a:solidFill>
                  <a:srgbClr val="FFFFFF"/>
                </a:solidFill>
                <a:latin typeface="Anton"/>
              </a:rPr>
              <a:t>LTS</a:t>
            </a:r>
          </a:p>
        </p:txBody>
      </p:sp>
      <p:sp>
        <p:nvSpPr>
          <p:cNvPr id="6" name="Freeform 6"/>
          <p:cNvSpPr/>
          <p:nvPr/>
        </p:nvSpPr>
        <p:spPr>
          <a:xfrm>
            <a:off x="1637478" y="3532287"/>
            <a:ext cx="324656" cy="310046"/>
          </a:xfrm>
          <a:custGeom>
            <a:avLst/>
            <a:gdLst/>
            <a:ahLst/>
            <a:cxnLst/>
            <a:rect l="l" t="t" r="r" b="b"/>
            <a:pathLst>
              <a:path w="324656" h="310046">
                <a:moveTo>
                  <a:pt x="0" y="0"/>
                </a:moveTo>
                <a:lnTo>
                  <a:pt x="324656" y="0"/>
                </a:lnTo>
                <a:lnTo>
                  <a:pt x="324656" y="310046"/>
                </a:lnTo>
                <a:lnTo>
                  <a:pt x="0" y="3100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Freeform 7"/>
          <p:cNvSpPr/>
          <p:nvPr/>
        </p:nvSpPr>
        <p:spPr>
          <a:xfrm>
            <a:off x="1637478" y="5349252"/>
            <a:ext cx="324656" cy="310046"/>
          </a:xfrm>
          <a:custGeom>
            <a:avLst/>
            <a:gdLst/>
            <a:ahLst/>
            <a:cxnLst/>
            <a:rect l="l" t="t" r="r" b="b"/>
            <a:pathLst>
              <a:path w="324656" h="310046">
                <a:moveTo>
                  <a:pt x="0" y="0"/>
                </a:moveTo>
                <a:lnTo>
                  <a:pt x="324656" y="0"/>
                </a:lnTo>
                <a:lnTo>
                  <a:pt x="324656" y="310046"/>
                </a:lnTo>
                <a:lnTo>
                  <a:pt x="0" y="3100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8" name="Freeform 8"/>
          <p:cNvSpPr/>
          <p:nvPr/>
        </p:nvSpPr>
        <p:spPr>
          <a:xfrm>
            <a:off x="1637478" y="7158056"/>
            <a:ext cx="324656" cy="310046"/>
          </a:xfrm>
          <a:custGeom>
            <a:avLst/>
            <a:gdLst/>
            <a:ahLst/>
            <a:cxnLst/>
            <a:rect l="l" t="t" r="r" b="b"/>
            <a:pathLst>
              <a:path w="324656" h="310046">
                <a:moveTo>
                  <a:pt x="0" y="0"/>
                </a:moveTo>
                <a:lnTo>
                  <a:pt x="324656" y="0"/>
                </a:lnTo>
                <a:lnTo>
                  <a:pt x="324656" y="310046"/>
                </a:lnTo>
                <a:lnTo>
                  <a:pt x="0" y="3100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TextBox 9"/>
          <p:cNvSpPr txBox="1"/>
          <p:nvPr/>
        </p:nvSpPr>
        <p:spPr>
          <a:xfrm>
            <a:off x="2348223" y="3484662"/>
            <a:ext cx="14911077" cy="1293876"/>
          </a:xfrm>
          <a:prstGeom prst="rect">
            <a:avLst/>
          </a:prstGeom>
        </p:spPr>
        <p:txBody>
          <a:bodyPr lIns="0" tIns="0" rIns="0" bIns="0" rtlCol="0" anchor="t">
            <a:spAutoFit/>
          </a:bodyPr>
          <a:lstStyle/>
          <a:p>
            <a:pPr algn="just">
              <a:lnSpc>
                <a:spcPts val="3402"/>
              </a:lnSpc>
            </a:pPr>
            <a:r>
              <a:rPr lang="en-US" sz="2700" spc="302">
                <a:solidFill>
                  <a:srgbClr val="FFFFFF"/>
                </a:solidFill>
                <a:latin typeface="Inter"/>
              </a:rPr>
              <a:t>Through the project, meaningful insights were derived to aid decision-making for the Instagram app.</a:t>
            </a:r>
          </a:p>
          <a:p>
            <a:pPr algn="just">
              <a:lnSpc>
                <a:spcPts val="3402"/>
              </a:lnSpc>
            </a:pPr>
            <a:endParaRPr lang="en-US" sz="2700" spc="302">
              <a:solidFill>
                <a:srgbClr val="FFFFFF"/>
              </a:solidFill>
              <a:latin typeface="Inter"/>
            </a:endParaRPr>
          </a:p>
        </p:txBody>
      </p:sp>
      <p:sp>
        <p:nvSpPr>
          <p:cNvPr id="10" name="TextBox 10"/>
          <p:cNvSpPr txBox="1"/>
          <p:nvPr/>
        </p:nvSpPr>
        <p:spPr>
          <a:xfrm>
            <a:off x="2321388" y="5273052"/>
            <a:ext cx="14911077" cy="865251"/>
          </a:xfrm>
          <a:prstGeom prst="rect">
            <a:avLst/>
          </a:prstGeom>
        </p:spPr>
        <p:txBody>
          <a:bodyPr lIns="0" tIns="0" rIns="0" bIns="0" rtlCol="0" anchor="t">
            <a:spAutoFit/>
          </a:bodyPr>
          <a:lstStyle/>
          <a:p>
            <a:pPr algn="just">
              <a:lnSpc>
                <a:spcPts val="3402"/>
              </a:lnSpc>
            </a:pPr>
            <a:r>
              <a:rPr lang="en-US" sz="2700" spc="302">
                <a:solidFill>
                  <a:srgbClr val="FFFFFF"/>
                </a:solidFill>
                <a:latin typeface="Inter"/>
              </a:rPr>
              <a:t>The analysis provided a comprehensive understanding of user behavior, engagement patterns, and potential areas for improvement. </a:t>
            </a:r>
          </a:p>
        </p:txBody>
      </p:sp>
      <p:sp>
        <p:nvSpPr>
          <p:cNvPr id="11" name="TextBox 11"/>
          <p:cNvSpPr txBox="1"/>
          <p:nvPr/>
        </p:nvSpPr>
        <p:spPr>
          <a:xfrm>
            <a:off x="2321388" y="7100906"/>
            <a:ext cx="14911077" cy="865251"/>
          </a:xfrm>
          <a:prstGeom prst="rect">
            <a:avLst/>
          </a:prstGeom>
        </p:spPr>
        <p:txBody>
          <a:bodyPr lIns="0" tIns="0" rIns="0" bIns="0" rtlCol="0" anchor="t">
            <a:spAutoFit/>
          </a:bodyPr>
          <a:lstStyle/>
          <a:p>
            <a:pPr algn="just">
              <a:lnSpc>
                <a:spcPts val="3402"/>
              </a:lnSpc>
            </a:pPr>
            <a:r>
              <a:rPr lang="en-US" sz="2700" spc="302">
                <a:solidFill>
                  <a:srgbClr val="FFFFFF"/>
                </a:solidFill>
                <a:latin typeface="Inter"/>
              </a:rPr>
              <a:t>The results are presented in a clear and actionable format, empowering the product team and investors with valuable information.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0" y="0"/>
            <a:ext cx="13230868" cy="10287000"/>
          </a:xfrm>
          <a:custGeom>
            <a:avLst/>
            <a:gdLst/>
            <a:ahLst/>
            <a:cxnLst/>
            <a:rect l="l" t="t" r="r" b="b"/>
            <a:pathLst>
              <a:path w="13230868" h="10287000">
                <a:moveTo>
                  <a:pt x="0" y="0"/>
                </a:moveTo>
                <a:lnTo>
                  <a:pt x="13230868" y="0"/>
                </a:lnTo>
                <a:lnTo>
                  <a:pt x="13230868"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2695943" y="3692387"/>
            <a:ext cx="12896114" cy="1932305"/>
          </a:xfrm>
          <a:prstGeom prst="rect">
            <a:avLst/>
          </a:prstGeom>
        </p:spPr>
        <p:txBody>
          <a:bodyPr lIns="0" tIns="0" rIns="0" bIns="0" rtlCol="0" anchor="t">
            <a:spAutoFit/>
          </a:bodyPr>
          <a:lstStyle/>
          <a:p>
            <a:pPr algn="ctr">
              <a:lnSpc>
                <a:spcPts val="15820"/>
              </a:lnSpc>
            </a:pPr>
            <a:r>
              <a:rPr lang="en-US" sz="11300" spc="406">
                <a:solidFill>
                  <a:srgbClr val="FFFFFF"/>
                </a:solidFill>
                <a:latin typeface="Muli Heavy"/>
              </a:rPr>
              <a:t>THANK YOU</a:t>
            </a:r>
          </a:p>
        </p:txBody>
      </p:sp>
      <p:sp>
        <p:nvSpPr>
          <p:cNvPr id="4" name="Freeform 4"/>
          <p:cNvSpPr/>
          <p:nvPr/>
        </p:nvSpPr>
        <p:spPr>
          <a:xfrm>
            <a:off x="530526" y="530526"/>
            <a:ext cx="855666" cy="855666"/>
          </a:xfrm>
          <a:custGeom>
            <a:avLst/>
            <a:gdLst/>
            <a:ahLst/>
            <a:cxnLst/>
            <a:rect l="l" t="t" r="r" b="b"/>
            <a:pathLst>
              <a:path w="855666" h="855666">
                <a:moveTo>
                  <a:pt x="0" y="0"/>
                </a:moveTo>
                <a:lnTo>
                  <a:pt x="855665" y="0"/>
                </a:lnTo>
                <a:lnTo>
                  <a:pt x="855665" y="855665"/>
                </a:lnTo>
                <a:lnTo>
                  <a:pt x="0" y="855665"/>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1532652" y="573536"/>
            <a:ext cx="1869383" cy="693445"/>
          </a:xfrm>
          <a:prstGeom prst="rect">
            <a:avLst/>
          </a:prstGeom>
        </p:spPr>
        <p:txBody>
          <a:bodyPr lIns="0" tIns="0" rIns="0" bIns="0" rtlCol="0" anchor="t">
            <a:spAutoFit/>
          </a:bodyPr>
          <a:lstStyle/>
          <a:p>
            <a:pPr algn="ctr">
              <a:lnSpc>
                <a:spcPts val="5698"/>
              </a:lnSpc>
            </a:pPr>
            <a:r>
              <a:rPr lang="en-US" sz="4070">
                <a:solidFill>
                  <a:srgbClr val="FFFFFF"/>
                </a:solidFill>
                <a:latin typeface="Canva Sans Bold"/>
              </a:rPr>
              <a:t>trainity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1637478" y="3532287"/>
            <a:ext cx="324656" cy="310046"/>
          </a:xfrm>
          <a:custGeom>
            <a:avLst/>
            <a:gdLst/>
            <a:ahLst/>
            <a:cxnLst/>
            <a:rect l="l" t="t" r="r" b="b"/>
            <a:pathLst>
              <a:path w="324656" h="310046">
                <a:moveTo>
                  <a:pt x="0" y="0"/>
                </a:moveTo>
                <a:lnTo>
                  <a:pt x="324656" y="0"/>
                </a:lnTo>
                <a:lnTo>
                  <a:pt x="324656" y="310046"/>
                </a:lnTo>
                <a:lnTo>
                  <a:pt x="0" y="3100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637478" y="5654838"/>
            <a:ext cx="324656" cy="310046"/>
          </a:xfrm>
          <a:custGeom>
            <a:avLst/>
            <a:gdLst/>
            <a:ahLst/>
            <a:cxnLst/>
            <a:rect l="l" t="t" r="r" b="b"/>
            <a:pathLst>
              <a:path w="324656" h="310046">
                <a:moveTo>
                  <a:pt x="0" y="0"/>
                </a:moveTo>
                <a:lnTo>
                  <a:pt x="324656" y="0"/>
                </a:lnTo>
                <a:lnTo>
                  <a:pt x="324656" y="310046"/>
                </a:lnTo>
                <a:lnTo>
                  <a:pt x="0" y="3100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637478" y="7158056"/>
            <a:ext cx="324656" cy="310046"/>
          </a:xfrm>
          <a:custGeom>
            <a:avLst/>
            <a:gdLst/>
            <a:ahLst/>
            <a:cxnLst/>
            <a:rect l="l" t="t" r="r" b="b"/>
            <a:pathLst>
              <a:path w="324656" h="310046">
                <a:moveTo>
                  <a:pt x="0" y="0"/>
                </a:moveTo>
                <a:lnTo>
                  <a:pt x="324656" y="0"/>
                </a:lnTo>
                <a:lnTo>
                  <a:pt x="324656" y="310046"/>
                </a:lnTo>
                <a:lnTo>
                  <a:pt x="0" y="3100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flipH="1">
            <a:off x="16338990" y="9021485"/>
            <a:ext cx="1272571" cy="575838"/>
          </a:xfrm>
          <a:custGeom>
            <a:avLst/>
            <a:gdLst/>
            <a:ahLst/>
            <a:cxnLst/>
            <a:rect l="l" t="t" r="r" b="b"/>
            <a:pathLst>
              <a:path w="1272571" h="575838">
                <a:moveTo>
                  <a:pt x="1272571" y="0"/>
                </a:moveTo>
                <a:lnTo>
                  <a:pt x="0" y="0"/>
                </a:lnTo>
                <a:lnTo>
                  <a:pt x="0" y="575838"/>
                </a:lnTo>
                <a:lnTo>
                  <a:pt x="1272571" y="575838"/>
                </a:lnTo>
                <a:lnTo>
                  <a:pt x="127257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3053349" y="1344009"/>
            <a:ext cx="1059197" cy="1110561"/>
          </a:xfrm>
          <a:custGeom>
            <a:avLst/>
            <a:gdLst/>
            <a:ahLst/>
            <a:cxnLst/>
            <a:rect l="l" t="t" r="r" b="b"/>
            <a:pathLst>
              <a:path w="1059197" h="1110561">
                <a:moveTo>
                  <a:pt x="0" y="0"/>
                </a:moveTo>
                <a:lnTo>
                  <a:pt x="1059197" y="0"/>
                </a:lnTo>
                <a:lnTo>
                  <a:pt x="1059197" y="1110561"/>
                </a:lnTo>
                <a:lnTo>
                  <a:pt x="0" y="1110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TextBox 7"/>
          <p:cNvSpPr txBox="1"/>
          <p:nvPr/>
        </p:nvSpPr>
        <p:spPr>
          <a:xfrm>
            <a:off x="4469955" y="1286859"/>
            <a:ext cx="9633839" cy="1181731"/>
          </a:xfrm>
          <a:prstGeom prst="rect">
            <a:avLst/>
          </a:prstGeom>
        </p:spPr>
        <p:txBody>
          <a:bodyPr lIns="0" tIns="0" rIns="0" bIns="0" rtlCol="0" anchor="t">
            <a:spAutoFit/>
          </a:bodyPr>
          <a:lstStyle/>
          <a:p>
            <a:pPr>
              <a:lnSpc>
                <a:spcPts val="9520"/>
              </a:lnSpc>
            </a:pPr>
            <a:r>
              <a:rPr lang="en-US" sz="7437" spc="795">
                <a:solidFill>
                  <a:srgbClr val="5CE1E6"/>
                </a:solidFill>
                <a:latin typeface="Anton"/>
              </a:rPr>
              <a:t>PROJECT </a:t>
            </a:r>
            <a:r>
              <a:rPr lang="en-US" sz="7437" spc="795">
                <a:solidFill>
                  <a:srgbClr val="FEFFFF"/>
                </a:solidFill>
                <a:latin typeface="Anton"/>
              </a:rPr>
              <a:t>DESCRIPTION</a:t>
            </a:r>
          </a:p>
        </p:txBody>
      </p:sp>
      <p:sp>
        <p:nvSpPr>
          <p:cNvPr id="8" name="TextBox 8"/>
          <p:cNvSpPr txBox="1"/>
          <p:nvPr/>
        </p:nvSpPr>
        <p:spPr>
          <a:xfrm>
            <a:off x="2348223" y="3484662"/>
            <a:ext cx="14911077" cy="2151126"/>
          </a:xfrm>
          <a:prstGeom prst="rect">
            <a:avLst/>
          </a:prstGeom>
        </p:spPr>
        <p:txBody>
          <a:bodyPr lIns="0" tIns="0" rIns="0" bIns="0" rtlCol="0" anchor="t">
            <a:spAutoFit/>
          </a:bodyPr>
          <a:lstStyle/>
          <a:p>
            <a:pPr algn="just">
              <a:lnSpc>
                <a:spcPts val="3402"/>
              </a:lnSpc>
            </a:pPr>
            <a:r>
              <a:rPr lang="en-US" sz="2700" spc="302">
                <a:solidFill>
                  <a:srgbClr val="FFFFFF"/>
                </a:solidFill>
                <a:latin typeface="Inter"/>
              </a:rPr>
              <a:t>The given Project requires a user analysis of Instagram users where insights are required for the </a:t>
            </a:r>
            <a:r>
              <a:rPr lang="en-US" sz="2700" spc="302">
                <a:solidFill>
                  <a:srgbClr val="FFBD59"/>
                </a:solidFill>
                <a:latin typeface="Inter"/>
              </a:rPr>
              <a:t>Marketing Team</a:t>
            </a:r>
            <a:r>
              <a:rPr lang="en-US" sz="2700" spc="302">
                <a:solidFill>
                  <a:srgbClr val="FFFFFF"/>
                </a:solidFill>
                <a:latin typeface="Inter"/>
              </a:rPr>
              <a:t> with respect to Most Loyal Users ; Inactive Users ; Most liked picture ; Hashtag researching and for Launching an AD Campaign. </a:t>
            </a:r>
          </a:p>
          <a:p>
            <a:pPr algn="just">
              <a:lnSpc>
                <a:spcPts val="3402"/>
              </a:lnSpc>
            </a:pPr>
            <a:endParaRPr lang="en-US" sz="2700" spc="302">
              <a:solidFill>
                <a:srgbClr val="FFFFFF"/>
              </a:solidFill>
              <a:latin typeface="Inter"/>
            </a:endParaRPr>
          </a:p>
        </p:txBody>
      </p:sp>
      <p:sp>
        <p:nvSpPr>
          <p:cNvPr id="9" name="TextBox 9"/>
          <p:cNvSpPr txBox="1"/>
          <p:nvPr/>
        </p:nvSpPr>
        <p:spPr>
          <a:xfrm>
            <a:off x="2321388" y="5578638"/>
            <a:ext cx="14911077" cy="865251"/>
          </a:xfrm>
          <a:prstGeom prst="rect">
            <a:avLst/>
          </a:prstGeom>
        </p:spPr>
        <p:txBody>
          <a:bodyPr lIns="0" tIns="0" rIns="0" bIns="0" rtlCol="0" anchor="t">
            <a:spAutoFit/>
          </a:bodyPr>
          <a:lstStyle/>
          <a:p>
            <a:pPr algn="just">
              <a:lnSpc>
                <a:spcPts val="3402"/>
              </a:lnSpc>
            </a:pPr>
            <a:r>
              <a:rPr lang="en-US" sz="2700" spc="302">
                <a:solidFill>
                  <a:srgbClr val="FFFFFF"/>
                </a:solidFill>
                <a:latin typeface="Inter"/>
              </a:rPr>
              <a:t>Insights are also required on User Engagement and on Bots and Fake Accounts for the </a:t>
            </a:r>
            <a:r>
              <a:rPr lang="en-US" sz="2700" spc="302">
                <a:solidFill>
                  <a:srgbClr val="FFBD59"/>
                </a:solidFill>
                <a:latin typeface="Inter"/>
              </a:rPr>
              <a:t>Investors</a:t>
            </a:r>
            <a:r>
              <a:rPr lang="en-US" sz="2700" spc="302">
                <a:solidFill>
                  <a:srgbClr val="FFFFFF"/>
                </a:solidFill>
                <a:latin typeface="Inter"/>
              </a:rPr>
              <a:t>.</a:t>
            </a:r>
          </a:p>
        </p:txBody>
      </p:sp>
      <p:sp>
        <p:nvSpPr>
          <p:cNvPr id="10" name="TextBox 10"/>
          <p:cNvSpPr txBox="1"/>
          <p:nvPr/>
        </p:nvSpPr>
        <p:spPr>
          <a:xfrm>
            <a:off x="2321388" y="7100906"/>
            <a:ext cx="14911077" cy="1293876"/>
          </a:xfrm>
          <a:prstGeom prst="rect">
            <a:avLst/>
          </a:prstGeom>
        </p:spPr>
        <p:txBody>
          <a:bodyPr lIns="0" tIns="0" rIns="0" bIns="0" rtlCol="0" anchor="t">
            <a:spAutoFit/>
          </a:bodyPr>
          <a:lstStyle/>
          <a:p>
            <a:pPr algn="just">
              <a:lnSpc>
                <a:spcPts val="3402"/>
              </a:lnSpc>
            </a:pPr>
            <a:r>
              <a:rPr lang="en-US" sz="2700" spc="302">
                <a:solidFill>
                  <a:srgbClr val="FFFFFF"/>
                </a:solidFill>
                <a:latin typeface="Inter"/>
              </a:rPr>
              <a:t>The above information will be extracted from the given database with the help of </a:t>
            </a:r>
            <a:r>
              <a:rPr lang="en-US" sz="2700" spc="302">
                <a:solidFill>
                  <a:srgbClr val="FFBD59"/>
                </a:solidFill>
                <a:latin typeface="Inter"/>
              </a:rPr>
              <a:t>SQL queries</a:t>
            </a:r>
          </a:p>
          <a:p>
            <a:pPr algn="just">
              <a:lnSpc>
                <a:spcPts val="3402"/>
              </a:lnSpc>
            </a:pPr>
            <a:endParaRPr lang="en-US" sz="2700" spc="302">
              <a:solidFill>
                <a:srgbClr val="FFBD59"/>
              </a:solidFill>
              <a:latin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840" r="-9840"/>
            </a:stretch>
          </a:blipFill>
        </p:spPr>
        <p:txBody>
          <a:bodyPr/>
          <a:lstStyle/>
          <a:p>
            <a:endParaRPr lang="en-IN"/>
          </a:p>
        </p:txBody>
      </p:sp>
      <p:sp>
        <p:nvSpPr>
          <p:cNvPr id="3" name="Freeform 3"/>
          <p:cNvSpPr/>
          <p:nvPr/>
        </p:nvSpPr>
        <p:spPr>
          <a:xfrm>
            <a:off x="1637478" y="3532287"/>
            <a:ext cx="324656" cy="310046"/>
          </a:xfrm>
          <a:custGeom>
            <a:avLst/>
            <a:gdLst/>
            <a:ahLst/>
            <a:cxnLst/>
            <a:rect l="l" t="t" r="r" b="b"/>
            <a:pathLst>
              <a:path w="324656" h="310046">
                <a:moveTo>
                  <a:pt x="0" y="0"/>
                </a:moveTo>
                <a:lnTo>
                  <a:pt x="324656" y="0"/>
                </a:lnTo>
                <a:lnTo>
                  <a:pt x="324656" y="310046"/>
                </a:lnTo>
                <a:lnTo>
                  <a:pt x="0" y="3100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637478" y="5654838"/>
            <a:ext cx="324656" cy="310046"/>
          </a:xfrm>
          <a:custGeom>
            <a:avLst/>
            <a:gdLst/>
            <a:ahLst/>
            <a:cxnLst/>
            <a:rect l="l" t="t" r="r" b="b"/>
            <a:pathLst>
              <a:path w="324656" h="310046">
                <a:moveTo>
                  <a:pt x="0" y="0"/>
                </a:moveTo>
                <a:lnTo>
                  <a:pt x="324656" y="0"/>
                </a:lnTo>
                <a:lnTo>
                  <a:pt x="324656" y="310046"/>
                </a:lnTo>
                <a:lnTo>
                  <a:pt x="0" y="3100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1637478" y="7158056"/>
            <a:ext cx="324656" cy="310046"/>
          </a:xfrm>
          <a:custGeom>
            <a:avLst/>
            <a:gdLst/>
            <a:ahLst/>
            <a:cxnLst/>
            <a:rect l="l" t="t" r="r" b="b"/>
            <a:pathLst>
              <a:path w="324656" h="310046">
                <a:moveTo>
                  <a:pt x="0" y="0"/>
                </a:moveTo>
                <a:lnTo>
                  <a:pt x="324656" y="0"/>
                </a:lnTo>
                <a:lnTo>
                  <a:pt x="324656" y="310046"/>
                </a:lnTo>
                <a:lnTo>
                  <a:pt x="0" y="3100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flipH="1">
            <a:off x="16338990" y="9021485"/>
            <a:ext cx="1272571" cy="575838"/>
          </a:xfrm>
          <a:custGeom>
            <a:avLst/>
            <a:gdLst/>
            <a:ahLst/>
            <a:cxnLst/>
            <a:rect l="l" t="t" r="r" b="b"/>
            <a:pathLst>
              <a:path w="1272571" h="575838">
                <a:moveTo>
                  <a:pt x="1272571" y="0"/>
                </a:moveTo>
                <a:lnTo>
                  <a:pt x="0" y="0"/>
                </a:lnTo>
                <a:lnTo>
                  <a:pt x="0" y="575838"/>
                </a:lnTo>
                <a:lnTo>
                  <a:pt x="1272571" y="575838"/>
                </a:lnTo>
                <a:lnTo>
                  <a:pt x="127257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7" name="Freeform 7"/>
          <p:cNvSpPr/>
          <p:nvPr/>
        </p:nvSpPr>
        <p:spPr>
          <a:xfrm>
            <a:off x="5023468" y="1209198"/>
            <a:ext cx="1290677" cy="1293912"/>
          </a:xfrm>
          <a:custGeom>
            <a:avLst/>
            <a:gdLst/>
            <a:ahLst/>
            <a:cxnLst/>
            <a:rect l="l" t="t" r="r" b="b"/>
            <a:pathLst>
              <a:path w="1290677" h="1293912">
                <a:moveTo>
                  <a:pt x="0" y="0"/>
                </a:moveTo>
                <a:lnTo>
                  <a:pt x="1290677" y="0"/>
                </a:lnTo>
                <a:lnTo>
                  <a:pt x="1290677" y="1293912"/>
                </a:lnTo>
                <a:lnTo>
                  <a:pt x="0" y="12939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8" name="TextBox 8"/>
          <p:cNvSpPr txBox="1"/>
          <p:nvPr/>
        </p:nvSpPr>
        <p:spPr>
          <a:xfrm>
            <a:off x="6779844" y="1236714"/>
            <a:ext cx="4728313" cy="1181731"/>
          </a:xfrm>
          <a:prstGeom prst="rect">
            <a:avLst/>
          </a:prstGeom>
        </p:spPr>
        <p:txBody>
          <a:bodyPr lIns="0" tIns="0" rIns="0" bIns="0" rtlCol="0" anchor="t">
            <a:spAutoFit/>
          </a:bodyPr>
          <a:lstStyle/>
          <a:p>
            <a:pPr>
              <a:lnSpc>
                <a:spcPts val="9520"/>
              </a:lnSpc>
            </a:pPr>
            <a:r>
              <a:rPr lang="en-US" sz="7437" spc="795">
                <a:solidFill>
                  <a:srgbClr val="5CE1E6"/>
                </a:solidFill>
                <a:latin typeface="Anton"/>
              </a:rPr>
              <a:t>APPR</a:t>
            </a:r>
            <a:r>
              <a:rPr lang="en-US" sz="7437" spc="795">
                <a:solidFill>
                  <a:srgbClr val="FEFFFF"/>
                </a:solidFill>
                <a:latin typeface="Anton"/>
              </a:rPr>
              <a:t>OACH</a:t>
            </a:r>
          </a:p>
        </p:txBody>
      </p:sp>
      <p:sp>
        <p:nvSpPr>
          <p:cNvPr id="9" name="TextBox 9"/>
          <p:cNvSpPr txBox="1"/>
          <p:nvPr/>
        </p:nvSpPr>
        <p:spPr>
          <a:xfrm>
            <a:off x="2348223" y="3484662"/>
            <a:ext cx="14911077" cy="1293876"/>
          </a:xfrm>
          <a:prstGeom prst="rect">
            <a:avLst/>
          </a:prstGeom>
        </p:spPr>
        <p:txBody>
          <a:bodyPr lIns="0" tIns="0" rIns="0" bIns="0" rtlCol="0" anchor="t">
            <a:spAutoFit/>
          </a:bodyPr>
          <a:lstStyle/>
          <a:p>
            <a:pPr algn="just">
              <a:lnSpc>
                <a:spcPts val="3402"/>
              </a:lnSpc>
            </a:pPr>
            <a:r>
              <a:rPr lang="en-US" sz="2700" spc="302">
                <a:solidFill>
                  <a:srgbClr val="FFFFFF"/>
                </a:solidFill>
                <a:latin typeface="Inter"/>
              </a:rPr>
              <a:t>An approach of extracting entire required information from the given database using SQL queries was adopted.</a:t>
            </a:r>
          </a:p>
          <a:p>
            <a:pPr algn="just">
              <a:lnSpc>
                <a:spcPts val="3402"/>
              </a:lnSpc>
            </a:pPr>
            <a:endParaRPr lang="en-US" sz="2700" spc="302">
              <a:solidFill>
                <a:srgbClr val="FFFFFF"/>
              </a:solidFill>
              <a:latin typeface="Inter"/>
            </a:endParaRPr>
          </a:p>
        </p:txBody>
      </p:sp>
      <p:sp>
        <p:nvSpPr>
          <p:cNvPr id="10" name="TextBox 10"/>
          <p:cNvSpPr txBox="1"/>
          <p:nvPr/>
        </p:nvSpPr>
        <p:spPr>
          <a:xfrm>
            <a:off x="2348223" y="5528258"/>
            <a:ext cx="10678801" cy="436626"/>
          </a:xfrm>
          <a:prstGeom prst="rect">
            <a:avLst/>
          </a:prstGeom>
        </p:spPr>
        <p:txBody>
          <a:bodyPr lIns="0" tIns="0" rIns="0" bIns="0" rtlCol="0" anchor="t">
            <a:spAutoFit/>
          </a:bodyPr>
          <a:lstStyle/>
          <a:p>
            <a:pPr algn="just">
              <a:lnSpc>
                <a:spcPts val="3402"/>
              </a:lnSpc>
              <a:spcBef>
                <a:spcPct val="0"/>
              </a:spcBef>
            </a:pPr>
            <a:r>
              <a:rPr lang="en-US" sz="2700" spc="302">
                <a:solidFill>
                  <a:srgbClr val="FFFFFF"/>
                </a:solidFill>
                <a:latin typeface="Inter"/>
              </a:rPr>
              <a:t>This approach was executed using </a:t>
            </a:r>
            <a:r>
              <a:rPr lang="en-US" sz="2700" spc="302">
                <a:solidFill>
                  <a:srgbClr val="FFBD59"/>
                </a:solidFill>
                <a:latin typeface="Inter"/>
              </a:rPr>
              <a:t>MySQL software</a:t>
            </a:r>
            <a:r>
              <a:rPr lang="en-US" sz="2700" spc="302">
                <a:solidFill>
                  <a:srgbClr val="FFFFFF"/>
                </a:solidFill>
                <a:latin typeface="Inter"/>
              </a:rPr>
              <a:t>.</a:t>
            </a:r>
          </a:p>
        </p:txBody>
      </p:sp>
      <p:sp>
        <p:nvSpPr>
          <p:cNvPr id="11" name="TextBox 11"/>
          <p:cNvSpPr txBox="1"/>
          <p:nvPr/>
        </p:nvSpPr>
        <p:spPr>
          <a:xfrm>
            <a:off x="2348223" y="7129481"/>
            <a:ext cx="14607506" cy="865251"/>
          </a:xfrm>
          <a:prstGeom prst="rect">
            <a:avLst/>
          </a:prstGeom>
        </p:spPr>
        <p:txBody>
          <a:bodyPr lIns="0" tIns="0" rIns="0" bIns="0" rtlCol="0" anchor="t">
            <a:spAutoFit/>
          </a:bodyPr>
          <a:lstStyle/>
          <a:p>
            <a:pPr algn="just">
              <a:lnSpc>
                <a:spcPts val="3402"/>
              </a:lnSpc>
              <a:spcBef>
                <a:spcPct val="0"/>
              </a:spcBef>
            </a:pPr>
            <a:r>
              <a:rPr lang="en-US" sz="2700" spc="302">
                <a:solidFill>
                  <a:srgbClr val="FFFFFF"/>
                </a:solidFill>
                <a:latin typeface="Inter"/>
              </a:rPr>
              <a:t>Above approach resulted in direct insights on the questions asked without discomfort.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840" r="-9840"/>
            </a:stretch>
          </a:blipFill>
        </p:spPr>
        <p:txBody>
          <a:bodyPr/>
          <a:lstStyle/>
          <a:p>
            <a:endParaRPr lang="en-IN"/>
          </a:p>
        </p:txBody>
      </p:sp>
      <p:sp>
        <p:nvSpPr>
          <p:cNvPr id="3" name="Freeform 3"/>
          <p:cNvSpPr/>
          <p:nvPr/>
        </p:nvSpPr>
        <p:spPr>
          <a:xfrm>
            <a:off x="1637478" y="3876999"/>
            <a:ext cx="324656" cy="310046"/>
          </a:xfrm>
          <a:custGeom>
            <a:avLst/>
            <a:gdLst/>
            <a:ahLst/>
            <a:cxnLst/>
            <a:rect l="l" t="t" r="r" b="b"/>
            <a:pathLst>
              <a:path w="324656" h="310046">
                <a:moveTo>
                  <a:pt x="0" y="0"/>
                </a:moveTo>
                <a:lnTo>
                  <a:pt x="324656" y="0"/>
                </a:lnTo>
                <a:lnTo>
                  <a:pt x="324656" y="310046"/>
                </a:lnTo>
                <a:lnTo>
                  <a:pt x="0" y="3100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637478" y="5654838"/>
            <a:ext cx="324656" cy="310046"/>
          </a:xfrm>
          <a:custGeom>
            <a:avLst/>
            <a:gdLst/>
            <a:ahLst/>
            <a:cxnLst/>
            <a:rect l="l" t="t" r="r" b="b"/>
            <a:pathLst>
              <a:path w="324656" h="310046">
                <a:moveTo>
                  <a:pt x="0" y="0"/>
                </a:moveTo>
                <a:lnTo>
                  <a:pt x="324656" y="0"/>
                </a:lnTo>
                <a:lnTo>
                  <a:pt x="324656" y="310046"/>
                </a:lnTo>
                <a:lnTo>
                  <a:pt x="0" y="3100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flipH="1">
            <a:off x="16338990" y="9021485"/>
            <a:ext cx="1272571" cy="575838"/>
          </a:xfrm>
          <a:custGeom>
            <a:avLst/>
            <a:gdLst/>
            <a:ahLst/>
            <a:cxnLst/>
            <a:rect l="l" t="t" r="r" b="b"/>
            <a:pathLst>
              <a:path w="1272571" h="575838">
                <a:moveTo>
                  <a:pt x="1272571" y="0"/>
                </a:moveTo>
                <a:lnTo>
                  <a:pt x="0" y="0"/>
                </a:lnTo>
                <a:lnTo>
                  <a:pt x="0" y="575838"/>
                </a:lnTo>
                <a:lnTo>
                  <a:pt x="1272571" y="575838"/>
                </a:lnTo>
                <a:lnTo>
                  <a:pt x="127257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a:off x="3692958" y="1385089"/>
            <a:ext cx="1230185" cy="1033356"/>
          </a:xfrm>
          <a:custGeom>
            <a:avLst/>
            <a:gdLst/>
            <a:ahLst/>
            <a:cxnLst/>
            <a:rect l="l" t="t" r="r" b="b"/>
            <a:pathLst>
              <a:path w="1230185" h="1033356">
                <a:moveTo>
                  <a:pt x="0" y="0"/>
                </a:moveTo>
                <a:lnTo>
                  <a:pt x="1230185" y="0"/>
                </a:lnTo>
                <a:lnTo>
                  <a:pt x="1230185" y="1033355"/>
                </a:lnTo>
                <a:lnTo>
                  <a:pt x="0" y="10333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TextBox 7"/>
          <p:cNvSpPr txBox="1"/>
          <p:nvPr/>
        </p:nvSpPr>
        <p:spPr>
          <a:xfrm>
            <a:off x="5369837" y="1236714"/>
            <a:ext cx="7910276" cy="1181731"/>
          </a:xfrm>
          <a:prstGeom prst="rect">
            <a:avLst/>
          </a:prstGeom>
        </p:spPr>
        <p:txBody>
          <a:bodyPr lIns="0" tIns="0" rIns="0" bIns="0" rtlCol="0" anchor="t">
            <a:spAutoFit/>
          </a:bodyPr>
          <a:lstStyle/>
          <a:p>
            <a:pPr>
              <a:lnSpc>
                <a:spcPts val="9520"/>
              </a:lnSpc>
            </a:pPr>
            <a:r>
              <a:rPr lang="en-US" sz="7437" spc="795">
                <a:solidFill>
                  <a:srgbClr val="5CE1E6"/>
                </a:solidFill>
                <a:latin typeface="Anton"/>
              </a:rPr>
              <a:t>TECH-STA</a:t>
            </a:r>
            <a:r>
              <a:rPr lang="en-US" sz="7437" spc="795">
                <a:solidFill>
                  <a:srgbClr val="FEFFFF"/>
                </a:solidFill>
                <a:latin typeface="Anton"/>
              </a:rPr>
              <a:t>CK USED</a:t>
            </a:r>
          </a:p>
        </p:txBody>
      </p:sp>
      <p:sp>
        <p:nvSpPr>
          <p:cNvPr id="8" name="TextBox 8"/>
          <p:cNvSpPr txBox="1"/>
          <p:nvPr/>
        </p:nvSpPr>
        <p:spPr>
          <a:xfrm>
            <a:off x="2348223" y="3829374"/>
            <a:ext cx="14911077" cy="865251"/>
          </a:xfrm>
          <a:prstGeom prst="rect">
            <a:avLst/>
          </a:prstGeom>
        </p:spPr>
        <p:txBody>
          <a:bodyPr lIns="0" tIns="0" rIns="0" bIns="0" rtlCol="0" anchor="t">
            <a:spAutoFit/>
          </a:bodyPr>
          <a:lstStyle/>
          <a:p>
            <a:pPr algn="just">
              <a:lnSpc>
                <a:spcPts val="3402"/>
              </a:lnSpc>
            </a:pPr>
            <a:r>
              <a:rPr lang="en-US" sz="2700" spc="302">
                <a:solidFill>
                  <a:srgbClr val="FFFFFF"/>
                </a:solidFill>
                <a:latin typeface="Inter"/>
              </a:rPr>
              <a:t>MySQL was used to run SQL queries </a:t>
            </a:r>
          </a:p>
          <a:p>
            <a:pPr algn="just">
              <a:lnSpc>
                <a:spcPts val="3402"/>
              </a:lnSpc>
            </a:pPr>
            <a:endParaRPr lang="en-US" sz="2700" spc="302">
              <a:solidFill>
                <a:srgbClr val="FFFFFF"/>
              </a:solidFill>
              <a:latin typeface="Inter"/>
            </a:endParaRPr>
          </a:p>
        </p:txBody>
      </p:sp>
      <p:sp>
        <p:nvSpPr>
          <p:cNvPr id="9" name="TextBox 9"/>
          <p:cNvSpPr txBox="1"/>
          <p:nvPr/>
        </p:nvSpPr>
        <p:spPr>
          <a:xfrm>
            <a:off x="2348223" y="5528258"/>
            <a:ext cx="10678801" cy="865251"/>
          </a:xfrm>
          <a:prstGeom prst="rect">
            <a:avLst/>
          </a:prstGeom>
        </p:spPr>
        <p:txBody>
          <a:bodyPr lIns="0" tIns="0" rIns="0" bIns="0" rtlCol="0" anchor="t">
            <a:spAutoFit/>
          </a:bodyPr>
          <a:lstStyle/>
          <a:p>
            <a:pPr algn="just">
              <a:lnSpc>
                <a:spcPts val="3402"/>
              </a:lnSpc>
              <a:spcBef>
                <a:spcPct val="0"/>
              </a:spcBef>
            </a:pPr>
            <a:r>
              <a:rPr lang="en-US" sz="2700" spc="302">
                <a:solidFill>
                  <a:srgbClr val="FFFFFF"/>
                </a:solidFill>
                <a:latin typeface="Inter"/>
              </a:rPr>
              <a:t>The reason I chose this language is because I have prior experience from my college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840" r="-9840"/>
            </a:stretch>
          </a:blipFill>
        </p:spPr>
        <p:txBody>
          <a:bodyPr/>
          <a:lstStyle/>
          <a:p>
            <a:endParaRPr lang="en-IN"/>
          </a:p>
        </p:txBody>
      </p:sp>
      <p:sp>
        <p:nvSpPr>
          <p:cNvPr id="3" name="Freeform 3"/>
          <p:cNvSpPr/>
          <p:nvPr/>
        </p:nvSpPr>
        <p:spPr>
          <a:xfrm>
            <a:off x="9780425" y="3745128"/>
            <a:ext cx="7831136" cy="3434635"/>
          </a:xfrm>
          <a:custGeom>
            <a:avLst/>
            <a:gdLst/>
            <a:ahLst/>
            <a:cxnLst/>
            <a:rect l="l" t="t" r="r" b="b"/>
            <a:pathLst>
              <a:path w="7831136" h="3434635">
                <a:moveTo>
                  <a:pt x="0" y="0"/>
                </a:moveTo>
                <a:lnTo>
                  <a:pt x="7831136" y="0"/>
                </a:lnTo>
                <a:lnTo>
                  <a:pt x="7831136" y="3434635"/>
                </a:lnTo>
                <a:lnTo>
                  <a:pt x="0" y="3434635"/>
                </a:lnTo>
                <a:lnTo>
                  <a:pt x="0" y="0"/>
                </a:lnTo>
                <a:close/>
              </a:path>
            </a:pathLst>
          </a:custGeom>
          <a:blipFill>
            <a:blip r:embed="rId3"/>
            <a:stretch>
              <a:fillRect l="-86475" t="-326000" r="-385330" b="-307356"/>
            </a:stretch>
          </a:blipFill>
        </p:spPr>
        <p:txBody>
          <a:bodyPr/>
          <a:lstStyle/>
          <a:p>
            <a:endParaRPr lang="en-IN"/>
          </a:p>
        </p:txBody>
      </p:sp>
      <p:grpSp>
        <p:nvGrpSpPr>
          <p:cNvPr id="4" name="Group 4"/>
          <p:cNvGrpSpPr/>
          <p:nvPr/>
        </p:nvGrpSpPr>
        <p:grpSpPr>
          <a:xfrm>
            <a:off x="1028700" y="6430137"/>
            <a:ext cx="6586259" cy="2591348"/>
            <a:chOff x="0" y="0"/>
            <a:chExt cx="1734653" cy="682495"/>
          </a:xfrm>
        </p:grpSpPr>
        <p:sp>
          <p:nvSpPr>
            <p:cNvPr id="5" name="Freeform 5"/>
            <p:cNvSpPr/>
            <p:nvPr/>
          </p:nvSpPr>
          <p:spPr>
            <a:xfrm>
              <a:off x="0" y="0"/>
              <a:ext cx="1734653" cy="682495"/>
            </a:xfrm>
            <a:custGeom>
              <a:avLst/>
              <a:gdLst/>
              <a:ahLst/>
              <a:cxnLst/>
              <a:rect l="l" t="t" r="r" b="b"/>
              <a:pathLst>
                <a:path w="1734653" h="682495">
                  <a:moveTo>
                    <a:pt x="71703" y="0"/>
                  </a:moveTo>
                  <a:lnTo>
                    <a:pt x="1662949" y="0"/>
                  </a:lnTo>
                  <a:cubicBezTo>
                    <a:pt x="1702550" y="0"/>
                    <a:pt x="1734653" y="32103"/>
                    <a:pt x="1734653" y="71703"/>
                  </a:cubicBezTo>
                  <a:lnTo>
                    <a:pt x="1734653" y="610792"/>
                  </a:lnTo>
                  <a:cubicBezTo>
                    <a:pt x="1734653" y="650392"/>
                    <a:pt x="1702550" y="682495"/>
                    <a:pt x="1662949" y="682495"/>
                  </a:cubicBezTo>
                  <a:lnTo>
                    <a:pt x="71703" y="682495"/>
                  </a:lnTo>
                  <a:cubicBezTo>
                    <a:pt x="32103" y="682495"/>
                    <a:pt x="0" y="650392"/>
                    <a:pt x="0" y="610792"/>
                  </a:cubicBezTo>
                  <a:lnTo>
                    <a:pt x="0" y="71703"/>
                  </a:lnTo>
                  <a:cubicBezTo>
                    <a:pt x="0" y="32103"/>
                    <a:pt x="32103" y="0"/>
                    <a:pt x="71703" y="0"/>
                  </a:cubicBezTo>
                  <a:close/>
                </a:path>
              </a:pathLst>
            </a:custGeom>
            <a:gradFill rotWithShape="1">
              <a:gsLst>
                <a:gs pos="0">
                  <a:srgbClr val="004AAD">
                    <a:alpha val="27000"/>
                  </a:srgbClr>
                </a:gs>
                <a:gs pos="100000">
                  <a:srgbClr val="CB6CE6">
                    <a:alpha val="27000"/>
                  </a:srgbClr>
                </a:gs>
              </a:gsLst>
              <a:lin ang="0"/>
            </a:gradFill>
          </p:spPr>
          <p:txBody>
            <a:bodyPr/>
            <a:lstStyle/>
            <a:p>
              <a:endParaRPr lang="en-IN"/>
            </a:p>
          </p:txBody>
        </p:sp>
        <p:sp>
          <p:nvSpPr>
            <p:cNvPr id="6" name="TextBox 6"/>
            <p:cNvSpPr txBox="1"/>
            <p:nvPr/>
          </p:nvSpPr>
          <p:spPr>
            <a:xfrm>
              <a:off x="0" y="-57150"/>
              <a:ext cx="1734653" cy="739645"/>
            </a:xfrm>
            <a:prstGeom prst="rect">
              <a:avLst/>
            </a:prstGeom>
          </p:spPr>
          <p:txBody>
            <a:bodyPr lIns="50800" tIns="50800" rIns="50800" bIns="50800" rtlCol="0" anchor="ctr"/>
            <a:lstStyle/>
            <a:p>
              <a:pPr algn="ctr">
                <a:lnSpc>
                  <a:spcPts val="3220"/>
                </a:lnSpc>
              </a:pPr>
              <a:endParaRPr/>
            </a:p>
          </p:txBody>
        </p:sp>
      </p:grpSp>
      <p:sp>
        <p:nvSpPr>
          <p:cNvPr id="7" name="TextBox 7"/>
          <p:cNvSpPr txBox="1"/>
          <p:nvPr/>
        </p:nvSpPr>
        <p:spPr>
          <a:xfrm>
            <a:off x="2379423" y="1395812"/>
            <a:ext cx="14879877" cy="1181731"/>
          </a:xfrm>
          <a:prstGeom prst="rect">
            <a:avLst/>
          </a:prstGeom>
        </p:spPr>
        <p:txBody>
          <a:bodyPr lIns="0" tIns="0" rIns="0" bIns="0" rtlCol="0" anchor="t">
            <a:spAutoFit/>
          </a:bodyPr>
          <a:lstStyle/>
          <a:p>
            <a:pPr>
              <a:lnSpc>
                <a:spcPts val="9520"/>
              </a:lnSpc>
            </a:pPr>
            <a:r>
              <a:rPr lang="en-US" sz="7437" spc="795">
                <a:solidFill>
                  <a:srgbClr val="5CE1E6"/>
                </a:solidFill>
                <a:latin typeface="Anton"/>
              </a:rPr>
              <a:t>MARKETING </a:t>
            </a:r>
            <a:r>
              <a:rPr lang="en-US" sz="7437" spc="795">
                <a:solidFill>
                  <a:srgbClr val="FEFFFF"/>
                </a:solidFill>
                <a:latin typeface="Anton"/>
              </a:rPr>
              <a:t>ANALYSIS</a:t>
            </a:r>
            <a:r>
              <a:rPr lang="en-US" sz="7437" spc="795">
                <a:solidFill>
                  <a:srgbClr val="5CE1E6"/>
                </a:solidFill>
                <a:latin typeface="Anton"/>
              </a:rPr>
              <a:t> INSIGHTS </a:t>
            </a:r>
          </a:p>
        </p:txBody>
      </p:sp>
      <p:sp>
        <p:nvSpPr>
          <p:cNvPr id="8" name="TextBox 8"/>
          <p:cNvSpPr txBox="1"/>
          <p:nvPr/>
        </p:nvSpPr>
        <p:spPr>
          <a:xfrm>
            <a:off x="633115" y="3943935"/>
            <a:ext cx="5996285" cy="656640"/>
          </a:xfrm>
          <a:prstGeom prst="rect">
            <a:avLst/>
          </a:prstGeom>
        </p:spPr>
        <p:txBody>
          <a:bodyPr wrap="square" lIns="0" tIns="0" rIns="0" bIns="0" rtlCol="0" anchor="t">
            <a:spAutoFit/>
          </a:bodyPr>
          <a:lstStyle/>
          <a:p>
            <a:pPr marL="448618" lvl="1" algn="ctr">
              <a:lnSpc>
                <a:spcPts val="5236"/>
              </a:lnSpc>
              <a:spcBef>
                <a:spcPct val="0"/>
              </a:spcBef>
            </a:pPr>
            <a:r>
              <a:rPr lang="en-US" sz="4155" spc="465" dirty="0">
                <a:solidFill>
                  <a:srgbClr val="FFBD59"/>
                </a:solidFill>
                <a:latin typeface="Antonio Bold"/>
              </a:rPr>
              <a:t>1. Loyal User Reward</a:t>
            </a:r>
          </a:p>
        </p:txBody>
      </p:sp>
      <p:sp>
        <p:nvSpPr>
          <p:cNvPr id="9" name="TextBox 9"/>
          <p:cNvSpPr txBox="1"/>
          <p:nvPr/>
        </p:nvSpPr>
        <p:spPr>
          <a:xfrm>
            <a:off x="1028700" y="5124450"/>
            <a:ext cx="8115300" cy="762762"/>
          </a:xfrm>
          <a:prstGeom prst="rect">
            <a:avLst/>
          </a:prstGeom>
        </p:spPr>
        <p:txBody>
          <a:bodyPr lIns="0" tIns="0" rIns="0" bIns="0" rtlCol="0" anchor="t">
            <a:spAutoFit/>
          </a:bodyPr>
          <a:lstStyle/>
          <a:p>
            <a:pPr algn="just">
              <a:lnSpc>
                <a:spcPts val="3024"/>
              </a:lnSpc>
            </a:pPr>
            <a:r>
              <a:rPr lang="en-US" sz="2400" spc="268" dirty="0">
                <a:solidFill>
                  <a:srgbClr val="FFFFFF"/>
                </a:solidFill>
                <a:latin typeface="Inter"/>
              </a:rPr>
              <a:t>The following are the five oldest users on Instagram from the provided database.</a:t>
            </a:r>
          </a:p>
        </p:txBody>
      </p:sp>
      <p:sp>
        <p:nvSpPr>
          <p:cNvPr id="10" name="TextBox 10"/>
          <p:cNvSpPr txBox="1"/>
          <p:nvPr/>
        </p:nvSpPr>
        <p:spPr>
          <a:xfrm>
            <a:off x="1345734" y="7706761"/>
            <a:ext cx="5817066" cy="762762"/>
          </a:xfrm>
          <a:prstGeom prst="rect">
            <a:avLst/>
          </a:prstGeom>
        </p:spPr>
        <p:txBody>
          <a:bodyPr wrap="square" lIns="0" tIns="0" rIns="0" bIns="0" rtlCol="0" anchor="t">
            <a:spAutoFit/>
          </a:bodyPr>
          <a:lstStyle/>
          <a:p>
            <a:pPr>
              <a:lnSpc>
                <a:spcPts val="3024"/>
              </a:lnSpc>
              <a:spcBef>
                <a:spcPct val="0"/>
              </a:spcBef>
            </a:pPr>
            <a:r>
              <a:rPr lang="en-US" sz="2400" spc="268" dirty="0">
                <a:solidFill>
                  <a:srgbClr val="FEFFFF"/>
                </a:solidFill>
                <a:latin typeface="Inter"/>
              </a:rPr>
              <a:t>select * from users </a:t>
            </a:r>
          </a:p>
          <a:p>
            <a:pPr>
              <a:lnSpc>
                <a:spcPts val="3024"/>
              </a:lnSpc>
              <a:spcBef>
                <a:spcPct val="0"/>
              </a:spcBef>
            </a:pPr>
            <a:r>
              <a:rPr lang="en-US" sz="2400" spc="268" dirty="0">
                <a:solidFill>
                  <a:srgbClr val="FEFFFF"/>
                </a:solidFill>
                <a:latin typeface="Inter"/>
              </a:rPr>
              <a:t>order by </a:t>
            </a:r>
            <a:r>
              <a:rPr lang="en-US" sz="2400" spc="268" dirty="0" err="1">
                <a:solidFill>
                  <a:srgbClr val="FEFFFF"/>
                </a:solidFill>
                <a:latin typeface="Inter"/>
              </a:rPr>
              <a:t>created_at</a:t>
            </a:r>
            <a:r>
              <a:rPr lang="en-US" sz="2400" spc="268" dirty="0">
                <a:solidFill>
                  <a:srgbClr val="FEFFFF"/>
                </a:solidFill>
                <a:latin typeface="Inter"/>
              </a:rPr>
              <a:t> </a:t>
            </a:r>
            <a:r>
              <a:rPr lang="en-US" sz="2400" spc="268" dirty="0" err="1">
                <a:solidFill>
                  <a:srgbClr val="FEFFFF"/>
                </a:solidFill>
                <a:latin typeface="Inter"/>
              </a:rPr>
              <a:t>asc</a:t>
            </a:r>
            <a:r>
              <a:rPr lang="en-US" sz="2400" spc="268" dirty="0">
                <a:solidFill>
                  <a:srgbClr val="FEFFFF"/>
                </a:solidFill>
                <a:latin typeface="Inter"/>
              </a:rPr>
              <a:t> limit 5;</a:t>
            </a:r>
          </a:p>
        </p:txBody>
      </p:sp>
      <p:sp>
        <p:nvSpPr>
          <p:cNvPr id="11" name="TextBox 11"/>
          <p:cNvSpPr txBox="1"/>
          <p:nvPr/>
        </p:nvSpPr>
        <p:spPr>
          <a:xfrm>
            <a:off x="1386678" y="6896503"/>
            <a:ext cx="1813722" cy="509050"/>
          </a:xfrm>
          <a:prstGeom prst="rect">
            <a:avLst/>
          </a:prstGeom>
        </p:spPr>
        <p:txBody>
          <a:bodyPr wrap="square" lIns="0" tIns="0" rIns="0" bIns="0" rtlCol="0" anchor="t">
            <a:spAutoFit/>
          </a:bodyPr>
          <a:lstStyle/>
          <a:p>
            <a:pPr algn="ctr">
              <a:lnSpc>
                <a:spcPts val="4153"/>
              </a:lnSpc>
              <a:spcBef>
                <a:spcPct val="0"/>
              </a:spcBef>
            </a:pPr>
            <a:r>
              <a:rPr lang="en-US" sz="3296" spc="369" dirty="0">
                <a:solidFill>
                  <a:srgbClr val="FFBD59"/>
                </a:solidFill>
                <a:latin typeface="Antonio Bold"/>
              </a:rPr>
              <a:t>Syntax</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905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840" r="-9840"/>
            </a:stretch>
          </a:blipFill>
        </p:spPr>
        <p:txBody>
          <a:bodyPr/>
          <a:lstStyle/>
          <a:p>
            <a:endParaRPr lang="en-IN"/>
          </a:p>
        </p:txBody>
      </p:sp>
      <p:grpSp>
        <p:nvGrpSpPr>
          <p:cNvPr id="3" name="Group 3"/>
          <p:cNvGrpSpPr/>
          <p:nvPr/>
        </p:nvGrpSpPr>
        <p:grpSpPr>
          <a:xfrm>
            <a:off x="1028700" y="6430137"/>
            <a:ext cx="9424886" cy="3182386"/>
            <a:chOff x="0" y="0"/>
            <a:chExt cx="2482274" cy="838159"/>
          </a:xfrm>
        </p:grpSpPr>
        <p:sp>
          <p:nvSpPr>
            <p:cNvPr id="4" name="Freeform 4"/>
            <p:cNvSpPr/>
            <p:nvPr/>
          </p:nvSpPr>
          <p:spPr>
            <a:xfrm>
              <a:off x="0" y="0"/>
              <a:ext cx="2482274" cy="838159"/>
            </a:xfrm>
            <a:custGeom>
              <a:avLst/>
              <a:gdLst/>
              <a:ahLst/>
              <a:cxnLst/>
              <a:rect l="l" t="t" r="r" b="b"/>
              <a:pathLst>
                <a:path w="2482274" h="838159">
                  <a:moveTo>
                    <a:pt x="50107" y="0"/>
                  </a:moveTo>
                  <a:lnTo>
                    <a:pt x="2432167" y="0"/>
                  </a:lnTo>
                  <a:cubicBezTo>
                    <a:pt x="2445456" y="0"/>
                    <a:pt x="2458201" y="5279"/>
                    <a:pt x="2467598" y="14676"/>
                  </a:cubicBezTo>
                  <a:cubicBezTo>
                    <a:pt x="2476995" y="24073"/>
                    <a:pt x="2482274" y="36818"/>
                    <a:pt x="2482274" y="50107"/>
                  </a:cubicBezTo>
                  <a:lnTo>
                    <a:pt x="2482274" y="788052"/>
                  </a:lnTo>
                  <a:cubicBezTo>
                    <a:pt x="2482274" y="815725"/>
                    <a:pt x="2459841" y="838159"/>
                    <a:pt x="2432167" y="838159"/>
                  </a:cubicBezTo>
                  <a:lnTo>
                    <a:pt x="50107" y="838159"/>
                  </a:lnTo>
                  <a:cubicBezTo>
                    <a:pt x="22434" y="838159"/>
                    <a:pt x="0" y="815725"/>
                    <a:pt x="0" y="788052"/>
                  </a:cubicBezTo>
                  <a:lnTo>
                    <a:pt x="0" y="50107"/>
                  </a:lnTo>
                  <a:cubicBezTo>
                    <a:pt x="0" y="22434"/>
                    <a:pt x="22434" y="0"/>
                    <a:pt x="50107" y="0"/>
                  </a:cubicBezTo>
                  <a:close/>
                </a:path>
              </a:pathLst>
            </a:custGeom>
            <a:gradFill rotWithShape="1">
              <a:gsLst>
                <a:gs pos="0">
                  <a:srgbClr val="004AAD">
                    <a:alpha val="27000"/>
                  </a:srgbClr>
                </a:gs>
                <a:gs pos="100000">
                  <a:srgbClr val="CB6CE6">
                    <a:alpha val="27000"/>
                  </a:srgbClr>
                </a:gs>
              </a:gsLst>
              <a:lin ang="0"/>
            </a:gradFill>
          </p:spPr>
          <p:txBody>
            <a:bodyPr/>
            <a:lstStyle/>
            <a:p>
              <a:endParaRPr lang="en-IN"/>
            </a:p>
          </p:txBody>
        </p:sp>
        <p:sp>
          <p:nvSpPr>
            <p:cNvPr id="5" name="TextBox 5"/>
            <p:cNvSpPr txBox="1"/>
            <p:nvPr/>
          </p:nvSpPr>
          <p:spPr>
            <a:xfrm>
              <a:off x="0" y="-57150"/>
              <a:ext cx="2482274" cy="895309"/>
            </a:xfrm>
            <a:prstGeom prst="rect">
              <a:avLst/>
            </a:prstGeom>
          </p:spPr>
          <p:txBody>
            <a:bodyPr lIns="50800" tIns="50800" rIns="50800" bIns="50800" rtlCol="0" anchor="ctr"/>
            <a:lstStyle/>
            <a:p>
              <a:pPr algn="ctr">
                <a:lnSpc>
                  <a:spcPts val="3220"/>
                </a:lnSpc>
              </a:pPr>
              <a:endParaRPr/>
            </a:p>
          </p:txBody>
        </p:sp>
      </p:grpSp>
      <p:sp>
        <p:nvSpPr>
          <p:cNvPr id="6" name="Freeform 6"/>
          <p:cNvSpPr/>
          <p:nvPr/>
        </p:nvSpPr>
        <p:spPr>
          <a:xfrm>
            <a:off x="13488922" y="3022409"/>
            <a:ext cx="3091548" cy="6815456"/>
          </a:xfrm>
          <a:custGeom>
            <a:avLst/>
            <a:gdLst/>
            <a:ahLst/>
            <a:cxnLst/>
            <a:rect l="l" t="t" r="r" b="b"/>
            <a:pathLst>
              <a:path w="3091548" h="6815456">
                <a:moveTo>
                  <a:pt x="0" y="0"/>
                </a:moveTo>
                <a:lnTo>
                  <a:pt x="3091549" y="0"/>
                </a:lnTo>
                <a:lnTo>
                  <a:pt x="3091549" y="6815456"/>
                </a:lnTo>
                <a:lnTo>
                  <a:pt x="0" y="6815456"/>
                </a:lnTo>
                <a:lnTo>
                  <a:pt x="0" y="0"/>
                </a:lnTo>
                <a:close/>
              </a:path>
            </a:pathLst>
          </a:custGeom>
          <a:blipFill>
            <a:blip r:embed="rId3"/>
            <a:stretch>
              <a:fillRect l="-121791" t="-36659" r="-580934" b="-68160"/>
            </a:stretch>
          </a:blipFill>
        </p:spPr>
        <p:txBody>
          <a:bodyPr/>
          <a:lstStyle/>
          <a:p>
            <a:endParaRPr lang="en-IN"/>
          </a:p>
        </p:txBody>
      </p:sp>
      <p:sp>
        <p:nvSpPr>
          <p:cNvPr id="7" name="TextBox 7"/>
          <p:cNvSpPr txBox="1"/>
          <p:nvPr/>
        </p:nvSpPr>
        <p:spPr>
          <a:xfrm>
            <a:off x="2379423" y="1395812"/>
            <a:ext cx="14879877" cy="1181731"/>
          </a:xfrm>
          <a:prstGeom prst="rect">
            <a:avLst/>
          </a:prstGeom>
        </p:spPr>
        <p:txBody>
          <a:bodyPr lIns="0" tIns="0" rIns="0" bIns="0" rtlCol="0" anchor="t">
            <a:spAutoFit/>
          </a:bodyPr>
          <a:lstStyle/>
          <a:p>
            <a:pPr>
              <a:lnSpc>
                <a:spcPts val="9520"/>
              </a:lnSpc>
            </a:pPr>
            <a:r>
              <a:rPr lang="en-US" sz="7437" spc="795">
                <a:solidFill>
                  <a:srgbClr val="5CE1E6"/>
                </a:solidFill>
                <a:latin typeface="Anton"/>
              </a:rPr>
              <a:t>MARKETING </a:t>
            </a:r>
            <a:r>
              <a:rPr lang="en-US" sz="7437" spc="795">
                <a:solidFill>
                  <a:srgbClr val="FEFFFF"/>
                </a:solidFill>
                <a:latin typeface="Anton"/>
              </a:rPr>
              <a:t>ANALYSIS</a:t>
            </a:r>
            <a:r>
              <a:rPr lang="en-US" sz="7437" spc="795">
                <a:solidFill>
                  <a:srgbClr val="5CE1E6"/>
                </a:solidFill>
                <a:latin typeface="Anton"/>
              </a:rPr>
              <a:t> INSIGHTS </a:t>
            </a:r>
          </a:p>
        </p:txBody>
      </p:sp>
      <p:sp>
        <p:nvSpPr>
          <p:cNvPr id="8" name="TextBox 8"/>
          <p:cNvSpPr txBox="1"/>
          <p:nvPr/>
        </p:nvSpPr>
        <p:spPr>
          <a:xfrm>
            <a:off x="609600" y="3943935"/>
            <a:ext cx="8382000" cy="656640"/>
          </a:xfrm>
          <a:prstGeom prst="rect">
            <a:avLst/>
          </a:prstGeom>
        </p:spPr>
        <p:txBody>
          <a:bodyPr wrap="square" lIns="0" tIns="0" rIns="0" bIns="0" rtlCol="0" anchor="t">
            <a:spAutoFit/>
          </a:bodyPr>
          <a:lstStyle/>
          <a:p>
            <a:pPr algn="ctr">
              <a:lnSpc>
                <a:spcPts val="5236"/>
              </a:lnSpc>
              <a:spcBef>
                <a:spcPct val="0"/>
              </a:spcBef>
            </a:pPr>
            <a:r>
              <a:rPr lang="en-US" sz="4155" spc="465" dirty="0">
                <a:solidFill>
                  <a:srgbClr val="FFBD59"/>
                </a:solidFill>
                <a:latin typeface="Antonio Bold"/>
              </a:rPr>
              <a:t>2. Inactive User Engagement</a:t>
            </a:r>
          </a:p>
        </p:txBody>
      </p:sp>
      <p:sp>
        <p:nvSpPr>
          <p:cNvPr id="9" name="TextBox 9"/>
          <p:cNvSpPr txBox="1"/>
          <p:nvPr/>
        </p:nvSpPr>
        <p:spPr>
          <a:xfrm>
            <a:off x="1028700" y="5124450"/>
            <a:ext cx="10846485" cy="1143762"/>
          </a:xfrm>
          <a:prstGeom prst="rect">
            <a:avLst/>
          </a:prstGeom>
        </p:spPr>
        <p:txBody>
          <a:bodyPr lIns="0" tIns="0" rIns="0" bIns="0" rtlCol="0" anchor="t">
            <a:spAutoFit/>
          </a:bodyPr>
          <a:lstStyle/>
          <a:p>
            <a:pPr algn="just">
              <a:lnSpc>
                <a:spcPts val="3024"/>
              </a:lnSpc>
            </a:pPr>
            <a:r>
              <a:rPr lang="en-US" sz="2400" spc="268">
                <a:solidFill>
                  <a:srgbClr val="FFFFFF"/>
                </a:solidFill>
                <a:latin typeface="Inter"/>
              </a:rPr>
              <a:t>The following are the users,totaly 26 accounts who have not posted a single photo on Instagram </a:t>
            </a:r>
          </a:p>
          <a:p>
            <a:pPr algn="just">
              <a:lnSpc>
                <a:spcPts val="3024"/>
              </a:lnSpc>
            </a:pPr>
            <a:endParaRPr lang="en-US" sz="2400" spc="268">
              <a:solidFill>
                <a:srgbClr val="FFFFFF"/>
              </a:solidFill>
              <a:latin typeface="Inter"/>
            </a:endParaRPr>
          </a:p>
        </p:txBody>
      </p:sp>
      <p:sp>
        <p:nvSpPr>
          <p:cNvPr id="10" name="TextBox 10"/>
          <p:cNvSpPr txBox="1"/>
          <p:nvPr/>
        </p:nvSpPr>
        <p:spPr>
          <a:xfrm>
            <a:off x="1386678" y="7706761"/>
            <a:ext cx="9066908" cy="1143762"/>
          </a:xfrm>
          <a:prstGeom prst="rect">
            <a:avLst/>
          </a:prstGeom>
        </p:spPr>
        <p:txBody>
          <a:bodyPr lIns="0" tIns="0" rIns="0" bIns="0" rtlCol="0" anchor="t">
            <a:spAutoFit/>
          </a:bodyPr>
          <a:lstStyle/>
          <a:p>
            <a:pPr>
              <a:lnSpc>
                <a:spcPts val="3024"/>
              </a:lnSpc>
            </a:pPr>
            <a:r>
              <a:rPr lang="en-US" sz="2400" spc="268">
                <a:solidFill>
                  <a:srgbClr val="FEFFFF"/>
                </a:solidFill>
                <a:latin typeface="Inter"/>
              </a:rPr>
              <a:t>select users.id,username from users  </a:t>
            </a:r>
          </a:p>
          <a:p>
            <a:pPr>
              <a:lnSpc>
                <a:spcPts val="3024"/>
              </a:lnSpc>
            </a:pPr>
            <a:r>
              <a:rPr lang="en-US" sz="2400" spc="268">
                <a:solidFill>
                  <a:srgbClr val="FEFFFF"/>
                </a:solidFill>
                <a:latin typeface="Inter"/>
              </a:rPr>
              <a:t>left join photos on users.id = photos.user_id </a:t>
            </a:r>
          </a:p>
          <a:p>
            <a:pPr>
              <a:lnSpc>
                <a:spcPts val="3024"/>
              </a:lnSpc>
              <a:spcBef>
                <a:spcPct val="0"/>
              </a:spcBef>
            </a:pPr>
            <a:r>
              <a:rPr lang="en-US" sz="2400" spc="268">
                <a:solidFill>
                  <a:srgbClr val="FEFFFF"/>
                </a:solidFill>
                <a:latin typeface="Inter"/>
              </a:rPr>
              <a:t>where photos.id is NULL  order by username asc; </a:t>
            </a:r>
          </a:p>
        </p:txBody>
      </p:sp>
      <p:sp>
        <p:nvSpPr>
          <p:cNvPr id="11" name="TextBox 11"/>
          <p:cNvSpPr txBox="1"/>
          <p:nvPr/>
        </p:nvSpPr>
        <p:spPr>
          <a:xfrm>
            <a:off x="1386678" y="6896503"/>
            <a:ext cx="1585122" cy="517806"/>
          </a:xfrm>
          <a:prstGeom prst="rect">
            <a:avLst/>
          </a:prstGeom>
        </p:spPr>
        <p:txBody>
          <a:bodyPr wrap="square" lIns="0" tIns="0" rIns="0" bIns="0" rtlCol="0" anchor="t">
            <a:spAutoFit/>
          </a:bodyPr>
          <a:lstStyle/>
          <a:p>
            <a:pPr algn="ctr">
              <a:lnSpc>
                <a:spcPts val="4153"/>
              </a:lnSpc>
              <a:spcBef>
                <a:spcPct val="0"/>
              </a:spcBef>
            </a:pPr>
            <a:r>
              <a:rPr lang="en-US" sz="3296" spc="369" dirty="0">
                <a:solidFill>
                  <a:srgbClr val="FFBD59"/>
                </a:solidFill>
                <a:latin typeface="Antonio Bold"/>
              </a:rPr>
              <a:t>Syntax</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840" r="-9840"/>
            </a:stretch>
          </a:blipFill>
        </p:spPr>
        <p:txBody>
          <a:bodyPr/>
          <a:lstStyle/>
          <a:p>
            <a:endParaRPr lang="en-IN"/>
          </a:p>
        </p:txBody>
      </p:sp>
      <p:grpSp>
        <p:nvGrpSpPr>
          <p:cNvPr id="3" name="Group 3"/>
          <p:cNvGrpSpPr/>
          <p:nvPr/>
        </p:nvGrpSpPr>
        <p:grpSpPr>
          <a:xfrm>
            <a:off x="976038" y="6268212"/>
            <a:ext cx="10326072" cy="3474066"/>
            <a:chOff x="0" y="0"/>
            <a:chExt cx="2719624" cy="914980"/>
          </a:xfrm>
        </p:grpSpPr>
        <p:sp>
          <p:nvSpPr>
            <p:cNvPr id="4" name="Freeform 4"/>
            <p:cNvSpPr/>
            <p:nvPr/>
          </p:nvSpPr>
          <p:spPr>
            <a:xfrm>
              <a:off x="0" y="0"/>
              <a:ext cx="2719624" cy="914980"/>
            </a:xfrm>
            <a:custGeom>
              <a:avLst/>
              <a:gdLst/>
              <a:ahLst/>
              <a:cxnLst/>
              <a:rect l="l" t="t" r="r" b="b"/>
              <a:pathLst>
                <a:path w="2719624" h="914980">
                  <a:moveTo>
                    <a:pt x="45734" y="0"/>
                  </a:moveTo>
                  <a:lnTo>
                    <a:pt x="2673889" y="0"/>
                  </a:lnTo>
                  <a:cubicBezTo>
                    <a:pt x="2699148" y="0"/>
                    <a:pt x="2719624" y="20476"/>
                    <a:pt x="2719624" y="45734"/>
                  </a:cubicBezTo>
                  <a:lnTo>
                    <a:pt x="2719624" y="869246"/>
                  </a:lnTo>
                  <a:cubicBezTo>
                    <a:pt x="2719624" y="881375"/>
                    <a:pt x="2714805" y="893008"/>
                    <a:pt x="2706228" y="901585"/>
                  </a:cubicBezTo>
                  <a:cubicBezTo>
                    <a:pt x="2697652" y="910162"/>
                    <a:pt x="2686019" y="914980"/>
                    <a:pt x="2673889" y="914980"/>
                  </a:cubicBezTo>
                  <a:lnTo>
                    <a:pt x="45734" y="914980"/>
                  </a:lnTo>
                  <a:cubicBezTo>
                    <a:pt x="33605" y="914980"/>
                    <a:pt x="21972" y="910162"/>
                    <a:pt x="13395" y="901585"/>
                  </a:cubicBezTo>
                  <a:cubicBezTo>
                    <a:pt x="4818" y="893008"/>
                    <a:pt x="0" y="881375"/>
                    <a:pt x="0" y="869246"/>
                  </a:cubicBezTo>
                  <a:lnTo>
                    <a:pt x="0" y="45734"/>
                  </a:lnTo>
                  <a:cubicBezTo>
                    <a:pt x="0" y="33605"/>
                    <a:pt x="4818" y="21972"/>
                    <a:pt x="13395" y="13395"/>
                  </a:cubicBezTo>
                  <a:cubicBezTo>
                    <a:pt x="21972" y="4818"/>
                    <a:pt x="33605" y="0"/>
                    <a:pt x="45734" y="0"/>
                  </a:cubicBezTo>
                  <a:close/>
                </a:path>
              </a:pathLst>
            </a:custGeom>
            <a:gradFill rotWithShape="1">
              <a:gsLst>
                <a:gs pos="0">
                  <a:srgbClr val="004AAD">
                    <a:alpha val="27000"/>
                  </a:srgbClr>
                </a:gs>
                <a:gs pos="100000">
                  <a:srgbClr val="CB6CE6">
                    <a:alpha val="27000"/>
                  </a:srgbClr>
                </a:gs>
              </a:gsLst>
              <a:lin ang="0"/>
            </a:gradFill>
          </p:spPr>
          <p:txBody>
            <a:bodyPr/>
            <a:lstStyle/>
            <a:p>
              <a:endParaRPr lang="en-IN"/>
            </a:p>
          </p:txBody>
        </p:sp>
        <p:sp>
          <p:nvSpPr>
            <p:cNvPr id="5" name="TextBox 5"/>
            <p:cNvSpPr txBox="1"/>
            <p:nvPr/>
          </p:nvSpPr>
          <p:spPr>
            <a:xfrm>
              <a:off x="0" y="-57150"/>
              <a:ext cx="2719624" cy="972130"/>
            </a:xfrm>
            <a:prstGeom prst="rect">
              <a:avLst/>
            </a:prstGeom>
          </p:spPr>
          <p:txBody>
            <a:bodyPr lIns="50800" tIns="50800" rIns="50800" bIns="50800" rtlCol="0" anchor="ctr"/>
            <a:lstStyle/>
            <a:p>
              <a:pPr algn="ctr">
                <a:lnSpc>
                  <a:spcPts val="3220"/>
                </a:lnSpc>
              </a:pPr>
              <a:endParaRPr/>
            </a:p>
          </p:txBody>
        </p:sp>
      </p:grpSp>
      <p:sp>
        <p:nvSpPr>
          <p:cNvPr id="6" name="Freeform 6"/>
          <p:cNvSpPr/>
          <p:nvPr/>
        </p:nvSpPr>
        <p:spPr>
          <a:xfrm>
            <a:off x="10991243" y="4475850"/>
            <a:ext cx="6876578" cy="1335300"/>
          </a:xfrm>
          <a:custGeom>
            <a:avLst/>
            <a:gdLst/>
            <a:ahLst/>
            <a:cxnLst/>
            <a:rect l="l" t="t" r="r" b="b"/>
            <a:pathLst>
              <a:path w="6876578" h="1335300">
                <a:moveTo>
                  <a:pt x="0" y="0"/>
                </a:moveTo>
                <a:lnTo>
                  <a:pt x="6876578" y="0"/>
                </a:lnTo>
                <a:lnTo>
                  <a:pt x="6876578" y="1335300"/>
                </a:lnTo>
                <a:lnTo>
                  <a:pt x="0" y="1335300"/>
                </a:lnTo>
                <a:lnTo>
                  <a:pt x="0" y="0"/>
                </a:lnTo>
                <a:close/>
              </a:path>
            </a:pathLst>
          </a:custGeom>
          <a:blipFill>
            <a:blip r:embed="rId3"/>
            <a:stretch>
              <a:fillRect l="-64836" t="-249971" r="-298612" b="-992539"/>
            </a:stretch>
          </a:blipFill>
        </p:spPr>
        <p:txBody>
          <a:bodyPr/>
          <a:lstStyle/>
          <a:p>
            <a:endParaRPr lang="en-IN"/>
          </a:p>
        </p:txBody>
      </p:sp>
      <p:sp>
        <p:nvSpPr>
          <p:cNvPr id="7" name="TextBox 7"/>
          <p:cNvSpPr txBox="1"/>
          <p:nvPr/>
        </p:nvSpPr>
        <p:spPr>
          <a:xfrm>
            <a:off x="2379423" y="1395812"/>
            <a:ext cx="14879877" cy="1181731"/>
          </a:xfrm>
          <a:prstGeom prst="rect">
            <a:avLst/>
          </a:prstGeom>
        </p:spPr>
        <p:txBody>
          <a:bodyPr lIns="0" tIns="0" rIns="0" bIns="0" rtlCol="0" anchor="t">
            <a:spAutoFit/>
          </a:bodyPr>
          <a:lstStyle/>
          <a:p>
            <a:pPr>
              <a:lnSpc>
                <a:spcPts val="9520"/>
              </a:lnSpc>
            </a:pPr>
            <a:r>
              <a:rPr lang="en-US" sz="7437" spc="795">
                <a:solidFill>
                  <a:srgbClr val="5CE1E6"/>
                </a:solidFill>
                <a:latin typeface="Anton"/>
              </a:rPr>
              <a:t>MARKETING </a:t>
            </a:r>
            <a:r>
              <a:rPr lang="en-US" sz="7437" spc="795">
                <a:solidFill>
                  <a:srgbClr val="FEFFFF"/>
                </a:solidFill>
                <a:latin typeface="Anton"/>
              </a:rPr>
              <a:t>ANALYSIS</a:t>
            </a:r>
            <a:r>
              <a:rPr lang="en-US" sz="7437" spc="795">
                <a:solidFill>
                  <a:srgbClr val="5CE1E6"/>
                </a:solidFill>
                <a:latin typeface="Anton"/>
              </a:rPr>
              <a:t> INSIGHTS </a:t>
            </a:r>
          </a:p>
        </p:txBody>
      </p:sp>
      <p:sp>
        <p:nvSpPr>
          <p:cNvPr id="8" name="TextBox 8"/>
          <p:cNvSpPr txBox="1"/>
          <p:nvPr/>
        </p:nvSpPr>
        <p:spPr>
          <a:xfrm>
            <a:off x="976038" y="3943935"/>
            <a:ext cx="7939362" cy="656640"/>
          </a:xfrm>
          <a:prstGeom prst="rect">
            <a:avLst/>
          </a:prstGeom>
        </p:spPr>
        <p:txBody>
          <a:bodyPr wrap="square" lIns="0" tIns="0" rIns="0" bIns="0" rtlCol="0" anchor="t">
            <a:spAutoFit/>
          </a:bodyPr>
          <a:lstStyle/>
          <a:p>
            <a:pPr algn="ctr">
              <a:lnSpc>
                <a:spcPts val="5236"/>
              </a:lnSpc>
              <a:spcBef>
                <a:spcPct val="0"/>
              </a:spcBef>
            </a:pPr>
            <a:r>
              <a:rPr lang="en-US" sz="4155" spc="465" dirty="0">
                <a:solidFill>
                  <a:srgbClr val="FFBD59"/>
                </a:solidFill>
                <a:latin typeface="Antonio Bold"/>
              </a:rPr>
              <a:t>3. Contest Winner Declaration</a:t>
            </a:r>
          </a:p>
        </p:txBody>
      </p:sp>
      <p:sp>
        <p:nvSpPr>
          <p:cNvPr id="9" name="TextBox 9"/>
          <p:cNvSpPr txBox="1"/>
          <p:nvPr/>
        </p:nvSpPr>
        <p:spPr>
          <a:xfrm>
            <a:off x="1028700" y="5124450"/>
            <a:ext cx="9228987" cy="1143762"/>
          </a:xfrm>
          <a:prstGeom prst="rect">
            <a:avLst/>
          </a:prstGeom>
        </p:spPr>
        <p:txBody>
          <a:bodyPr lIns="0" tIns="0" rIns="0" bIns="0" rtlCol="0" anchor="t">
            <a:spAutoFit/>
          </a:bodyPr>
          <a:lstStyle/>
          <a:p>
            <a:pPr algn="just">
              <a:lnSpc>
                <a:spcPts val="3024"/>
              </a:lnSpc>
            </a:pPr>
            <a:r>
              <a:rPr lang="en-US" sz="2400" spc="268">
                <a:solidFill>
                  <a:srgbClr val="FFFFFF"/>
                </a:solidFill>
                <a:latin typeface="Inter"/>
              </a:rPr>
              <a:t>The Zack Kemmer93 have got more likes and we can determine the winner of the contest</a:t>
            </a:r>
          </a:p>
          <a:p>
            <a:pPr algn="just">
              <a:lnSpc>
                <a:spcPts val="3024"/>
              </a:lnSpc>
            </a:pPr>
            <a:endParaRPr lang="en-US" sz="2400" spc="268">
              <a:solidFill>
                <a:srgbClr val="FFFFFF"/>
              </a:solidFill>
              <a:latin typeface="Inter"/>
            </a:endParaRPr>
          </a:p>
        </p:txBody>
      </p:sp>
      <p:sp>
        <p:nvSpPr>
          <p:cNvPr id="10" name="TextBox 10"/>
          <p:cNvSpPr txBox="1"/>
          <p:nvPr/>
        </p:nvSpPr>
        <p:spPr>
          <a:xfrm>
            <a:off x="1386678" y="7190613"/>
            <a:ext cx="9915431" cy="2286762"/>
          </a:xfrm>
          <a:prstGeom prst="rect">
            <a:avLst/>
          </a:prstGeom>
        </p:spPr>
        <p:txBody>
          <a:bodyPr lIns="0" tIns="0" rIns="0" bIns="0" rtlCol="0" anchor="t">
            <a:spAutoFit/>
          </a:bodyPr>
          <a:lstStyle/>
          <a:p>
            <a:pPr>
              <a:lnSpc>
                <a:spcPts val="3024"/>
              </a:lnSpc>
            </a:pPr>
            <a:r>
              <a:rPr lang="en-US" sz="2400" spc="268">
                <a:solidFill>
                  <a:srgbClr val="FEFFFF"/>
                </a:solidFill>
                <a:latin typeface="Inter"/>
              </a:rPr>
              <a:t>select users.id,users.username ,photos.image_url,count(*) as `Total Likes` from likes</a:t>
            </a:r>
          </a:p>
          <a:p>
            <a:pPr>
              <a:lnSpc>
                <a:spcPts val="3024"/>
              </a:lnSpc>
            </a:pPr>
            <a:r>
              <a:rPr lang="en-US" sz="2400" spc="268">
                <a:solidFill>
                  <a:srgbClr val="FEFFFF"/>
                </a:solidFill>
                <a:latin typeface="Inter"/>
              </a:rPr>
              <a:t>inner join photos on photos.id = likes.photo_id    </a:t>
            </a:r>
          </a:p>
          <a:p>
            <a:pPr>
              <a:lnSpc>
                <a:spcPts val="3024"/>
              </a:lnSpc>
            </a:pPr>
            <a:r>
              <a:rPr lang="en-US" sz="2400" spc="268">
                <a:solidFill>
                  <a:srgbClr val="FEFFFF"/>
                </a:solidFill>
                <a:latin typeface="Inter"/>
              </a:rPr>
              <a:t>inner join users on users.id = likes.photo_id     </a:t>
            </a:r>
          </a:p>
          <a:p>
            <a:pPr>
              <a:lnSpc>
                <a:spcPts val="3024"/>
              </a:lnSpc>
            </a:pPr>
            <a:r>
              <a:rPr lang="en-US" sz="2400" spc="268">
                <a:solidFill>
                  <a:srgbClr val="FEFFFF"/>
                </a:solidFill>
                <a:latin typeface="Inter"/>
              </a:rPr>
              <a:t>group by photos.id     </a:t>
            </a:r>
          </a:p>
          <a:p>
            <a:pPr>
              <a:lnSpc>
                <a:spcPts val="3024"/>
              </a:lnSpc>
              <a:spcBef>
                <a:spcPct val="0"/>
              </a:spcBef>
            </a:pPr>
            <a:r>
              <a:rPr lang="en-US" sz="2400" spc="268">
                <a:solidFill>
                  <a:srgbClr val="FEFFFF"/>
                </a:solidFill>
                <a:latin typeface="Inter"/>
              </a:rPr>
              <a:t>order by `Total Likes` desc limit 1;</a:t>
            </a:r>
          </a:p>
        </p:txBody>
      </p:sp>
      <p:sp>
        <p:nvSpPr>
          <p:cNvPr id="11" name="TextBox 11"/>
          <p:cNvSpPr txBox="1"/>
          <p:nvPr/>
        </p:nvSpPr>
        <p:spPr>
          <a:xfrm>
            <a:off x="1386678" y="6472782"/>
            <a:ext cx="1508922" cy="517806"/>
          </a:xfrm>
          <a:prstGeom prst="rect">
            <a:avLst/>
          </a:prstGeom>
        </p:spPr>
        <p:txBody>
          <a:bodyPr wrap="square" lIns="0" tIns="0" rIns="0" bIns="0" rtlCol="0" anchor="t">
            <a:spAutoFit/>
          </a:bodyPr>
          <a:lstStyle/>
          <a:p>
            <a:pPr algn="ctr">
              <a:lnSpc>
                <a:spcPts val="4153"/>
              </a:lnSpc>
              <a:spcBef>
                <a:spcPct val="0"/>
              </a:spcBef>
            </a:pPr>
            <a:r>
              <a:rPr lang="en-US" sz="3296" spc="369" dirty="0">
                <a:solidFill>
                  <a:srgbClr val="FFBD59"/>
                </a:solidFill>
                <a:latin typeface="Antonio Bold"/>
              </a:rPr>
              <a:t>Syntax</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840" r="-9840"/>
            </a:stretch>
          </a:blipFill>
        </p:spPr>
        <p:txBody>
          <a:bodyPr/>
          <a:lstStyle/>
          <a:p>
            <a:endParaRPr lang="en-IN"/>
          </a:p>
        </p:txBody>
      </p:sp>
      <p:grpSp>
        <p:nvGrpSpPr>
          <p:cNvPr id="3" name="Group 3"/>
          <p:cNvGrpSpPr/>
          <p:nvPr/>
        </p:nvGrpSpPr>
        <p:grpSpPr>
          <a:xfrm>
            <a:off x="976038" y="6268212"/>
            <a:ext cx="11678406" cy="3474066"/>
            <a:chOff x="0" y="0"/>
            <a:chExt cx="3075794" cy="914980"/>
          </a:xfrm>
        </p:grpSpPr>
        <p:sp>
          <p:nvSpPr>
            <p:cNvPr id="4" name="Freeform 4"/>
            <p:cNvSpPr/>
            <p:nvPr/>
          </p:nvSpPr>
          <p:spPr>
            <a:xfrm>
              <a:off x="0" y="0"/>
              <a:ext cx="3075794" cy="914980"/>
            </a:xfrm>
            <a:custGeom>
              <a:avLst/>
              <a:gdLst/>
              <a:ahLst/>
              <a:cxnLst/>
              <a:rect l="l" t="t" r="r" b="b"/>
              <a:pathLst>
                <a:path w="3075794" h="914980">
                  <a:moveTo>
                    <a:pt x="40438" y="0"/>
                  </a:moveTo>
                  <a:lnTo>
                    <a:pt x="3035356" y="0"/>
                  </a:lnTo>
                  <a:cubicBezTo>
                    <a:pt x="3057689" y="0"/>
                    <a:pt x="3075794" y="18105"/>
                    <a:pt x="3075794" y="40438"/>
                  </a:cubicBezTo>
                  <a:lnTo>
                    <a:pt x="3075794" y="874542"/>
                  </a:lnTo>
                  <a:cubicBezTo>
                    <a:pt x="3075794" y="896875"/>
                    <a:pt x="3057689" y="914980"/>
                    <a:pt x="3035356" y="914980"/>
                  </a:cubicBezTo>
                  <a:lnTo>
                    <a:pt x="40438" y="914980"/>
                  </a:lnTo>
                  <a:cubicBezTo>
                    <a:pt x="29714" y="914980"/>
                    <a:pt x="19428" y="910720"/>
                    <a:pt x="11844" y="903136"/>
                  </a:cubicBezTo>
                  <a:cubicBezTo>
                    <a:pt x="4260" y="895552"/>
                    <a:pt x="0" y="885267"/>
                    <a:pt x="0" y="874542"/>
                  </a:cubicBezTo>
                  <a:lnTo>
                    <a:pt x="0" y="40438"/>
                  </a:lnTo>
                  <a:cubicBezTo>
                    <a:pt x="0" y="18105"/>
                    <a:pt x="18105" y="0"/>
                    <a:pt x="40438" y="0"/>
                  </a:cubicBezTo>
                  <a:close/>
                </a:path>
              </a:pathLst>
            </a:custGeom>
            <a:gradFill rotWithShape="1">
              <a:gsLst>
                <a:gs pos="0">
                  <a:srgbClr val="004AAD">
                    <a:alpha val="27000"/>
                  </a:srgbClr>
                </a:gs>
                <a:gs pos="100000">
                  <a:srgbClr val="CB6CE6">
                    <a:alpha val="27000"/>
                  </a:srgbClr>
                </a:gs>
              </a:gsLst>
              <a:lin ang="0"/>
            </a:gradFill>
          </p:spPr>
          <p:txBody>
            <a:bodyPr/>
            <a:lstStyle/>
            <a:p>
              <a:endParaRPr lang="en-IN"/>
            </a:p>
          </p:txBody>
        </p:sp>
        <p:sp>
          <p:nvSpPr>
            <p:cNvPr id="5" name="TextBox 5"/>
            <p:cNvSpPr txBox="1"/>
            <p:nvPr/>
          </p:nvSpPr>
          <p:spPr>
            <a:xfrm>
              <a:off x="0" y="-57150"/>
              <a:ext cx="3075794" cy="972130"/>
            </a:xfrm>
            <a:prstGeom prst="rect">
              <a:avLst/>
            </a:prstGeom>
          </p:spPr>
          <p:txBody>
            <a:bodyPr lIns="50800" tIns="50800" rIns="50800" bIns="50800" rtlCol="0" anchor="ctr"/>
            <a:lstStyle/>
            <a:p>
              <a:pPr algn="ctr">
                <a:lnSpc>
                  <a:spcPts val="3220"/>
                </a:lnSpc>
              </a:pPr>
              <a:endParaRPr/>
            </a:p>
          </p:txBody>
        </p:sp>
      </p:grpSp>
      <p:sp>
        <p:nvSpPr>
          <p:cNvPr id="6" name="Freeform 6"/>
          <p:cNvSpPr/>
          <p:nvPr/>
        </p:nvSpPr>
        <p:spPr>
          <a:xfrm>
            <a:off x="13044077" y="4153982"/>
            <a:ext cx="4559936" cy="3851263"/>
          </a:xfrm>
          <a:custGeom>
            <a:avLst/>
            <a:gdLst/>
            <a:ahLst/>
            <a:cxnLst/>
            <a:rect l="l" t="t" r="r" b="b"/>
            <a:pathLst>
              <a:path w="4559936" h="3851263">
                <a:moveTo>
                  <a:pt x="0" y="0"/>
                </a:moveTo>
                <a:lnTo>
                  <a:pt x="4559936" y="0"/>
                </a:lnTo>
                <a:lnTo>
                  <a:pt x="4559936" y="3851263"/>
                </a:lnTo>
                <a:lnTo>
                  <a:pt x="0" y="3851263"/>
                </a:lnTo>
                <a:lnTo>
                  <a:pt x="0" y="0"/>
                </a:lnTo>
                <a:close/>
              </a:path>
            </a:pathLst>
          </a:custGeom>
          <a:blipFill>
            <a:blip r:embed="rId3"/>
            <a:stretch>
              <a:fillRect l="-175898" t="-136632" r="-871241" b="-527369"/>
            </a:stretch>
          </a:blipFill>
        </p:spPr>
        <p:txBody>
          <a:bodyPr/>
          <a:lstStyle/>
          <a:p>
            <a:endParaRPr lang="en-IN"/>
          </a:p>
        </p:txBody>
      </p:sp>
      <p:sp>
        <p:nvSpPr>
          <p:cNvPr id="7" name="TextBox 7"/>
          <p:cNvSpPr txBox="1"/>
          <p:nvPr/>
        </p:nvSpPr>
        <p:spPr>
          <a:xfrm>
            <a:off x="2379423" y="1395812"/>
            <a:ext cx="14879877" cy="1181731"/>
          </a:xfrm>
          <a:prstGeom prst="rect">
            <a:avLst/>
          </a:prstGeom>
        </p:spPr>
        <p:txBody>
          <a:bodyPr lIns="0" tIns="0" rIns="0" bIns="0" rtlCol="0" anchor="t">
            <a:spAutoFit/>
          </a:bodyPr>
          <a:lstStyle/>
          <a:p>
            <a:pPr>
              <a:lnSpc>
                <a:spcPts val="9520"/>
              </a:lnSpc>
            </a:pPr>
            <a:r>
              <a:rPr lang="en-US" sz="7437" spc="795">
                <a:solidFill>
                  <a:srgbClr val="5CE1E6"/>
                </a:solidFill>
                <a:latin typeface="Anton"/>
              </a:rPr>
              <a:t>MARKETING </a:t>
            </a:r>
            <a:r>
              <a:rPr lang="en-US" sz="7437" spc="795">
                <a:solidFill>
                  <a:srgbClr val="FEFFFF"/>
                </a:solidFill>
                <a:latin typeface="Anton"/>
              </a:rPr>
              <a:t>ANALYSIS</a:t>
            </a:r>
            <a:r>
              <a:rPr lang="en-US" sz="7437" spc="795">
                <a:solidFill>
                  <a:srgbClr val="5CE1E6"/>
                </a:solidFill>
                <a:latin typeface="Anton"/>
              </a:rPr>
              <a:t> INSIGHTS </a:t>
            </a:r>
          </a:p>
        </p:txBody>
      </p:sp>
      <p:sp>
        <p:nvSpPr>
          <p:cNvPr id="8" name="TextBox 8"/>
          <p:cNvSpPr txBox="1"/>
          <p:nvPr/>
        </p:nvSpPr>
        <p:spPr>
          <a:xfrm>
            <a:off x="1057190" y="3497342"/>
            <a:ext cx="5287204" cy="656640"/>
          </a:xfrm>
          <a:prstGeom prst="rect">
            <a:avLst/>
          </a:prstGeom>
        </p:spPr>
        <p:txBody>
          <a:bodyPr lIns="0" tIns="0" rIns="0" bIns="0" rtlCol="0" anchor="t">
            <a:spAutoFit/>
          </a:bodyPr>
          <a:lstStyle/>
          <a:p>
            <a:pPr algn="ctr">
              <a:lnSpc>
                <a:spcPts val="5236"/>
              </a:lnSpc>
              <a:spcBef>
                <a:spcPct val="0"/>
              </a:spcBef>
            </a:pPr>
            <a:r>
              <a:rPr lang="en-US" sz="4155" spc="465">
                <a:solidFill>
                  <a:srgbClr val="FFBD59"/>
                </a:solidFill>
                <a:latin typeface="Antonio Bold"/>
              </a:rPr>
              <a:t>4. Hashtag Research</a:t>
            </a:r>
          </a:p>
        </p:txBody>
      </p:sp>
      <p:sp>
        <p:nvSpPr>
          <p:cNvPr id="9" name="TextBox 9"/>
          <p:cNvSpPr txBox="1"/>
          <p:nvPr/>
        </p:nvSpPr>
        <p:spPr>
          <a:xfrm>
            <a:off x="1057190" y="4743450"/>
            <a:ext cx="9425081" cy="1143762"/>
          </a:xfrm>
          <a:prstGeom prst="rect">
            <a:avLst/>
          </a:prstGeom>
        </p:spPr>
        <p:txBody>
          <a:bodyPr lIns="0" tIns="0" rIns="0" bIns="0" rtlCol="0" anchor="t">
            <a:spAutoFit/>
          </a:bodyPr>
          <a:lstStyle/>
          <a:p>
            <a:pPr algn="just">
              <a:lnSpc>
                <a:spcPts val="3024"/>
              </a:lnSpc>
            </a:pPr>
            <a:r>
              <a:rPr lang="en-US" sz="2400" spc="268">
                <a:solidFill>
                  <a:srgbClr val="FFFFFF"/>
                </a:solidFill>
                <a:latin typeface="Inter"/>
              </a:rPr>
              <a:t>The following are the most used tags which can be used by the Partner brand to increase their reach</a:t>
            </a:r>
          </a:p>
          <a:p>
            <a:pPr algn="just">
              <a:lnSpc>
                <a:spcPts val="3024"/>
              </a:lnSpc>
            </a:pPr>
            <a:endParaRPr lang="en-US" sz="2400" spc="268">
              <a:solidFill>
                <a:srgbClr val="FFFFFF"/>
              </a:solidFill>
              <a:latin typeface="Inter"/>
            </a:endParaRPr>
          </a:p>
        </p:txBody>
      </p:sp>
      <p:sp>
        <p:nvSpPr>
          <p:cNvPr id="10" name="TextBox 10"/>
          <p:cNvSpPr txBox="1"/>
          <p:nvPr/>
        </p:nvSpPr>
        <p:spPr>
          <a:xfrm>
            <a:off x="1386678" y="7352538"/>
            <a:ext cx="10631373" cy="1905762"/>
          </a:xfrm>
          <a:prstGeom prst="rect">
            <a:avLst/>
          </a:prstGeom>
        </p:spPr>
        <p:txBody>
          <a:bodyPr lIns="0" tIns="0" rIns="0" bIns="0" rtlCol="0" anchor="t">
            <a:spAutoFit/>
          </a:bodyPr>
          <a:lstStyle/>
          <a:p>
            <a:pPr>
              <a:lnSpc>
                <a:spcPts val="3024"/>
              </a:lnSpc>
            </a:pPr>
            <a:r>
              <a:rPr lang="en-US" sz="2400" spc="268">
                <a:solidFill>
                  <a:srgbClr val="FEFFFF"/>
                </a:solidFill>
                <a:latin typeface="Inter"/>
              </a:rPr>
              <a:t>select tag_name , count(*) as `Total occurences` from tags     </a:t>
            </a:r>
          </a:p>
          <a:p>
            <a:pPr>
              <a:lnSpc>
                <a:spcPts val="3024"/>
              </a:lnSpc>
            </a:pPr>
            <a:r>
              <a:rPr lang="en-US" sz="2400" spc="268">
                <a:solidFill>
                  <a:srgbClr val="FEFFFF"/>
                </a:solidFill>
                <a:latin typeface="Inter"/>
              </a:rPr>
              <a:t>inner join photo_tags on tags.id = photo_tags.tag_id     </a:t>
            </a:r>
          </a:p>
          <a:p>
            <a:pPr>
              <a:lnSpc>
                <a:spcPts val="3024"/>
              </a:lnSpc>
            </a:pPr>
            <a:r>
              <a:rPr lang="en-US" sz="2400" spc="268">
                <a:solidFill>
                  <a:srgbClr val="FEFFFF"/>
                </a:solidFill>
                <a:latin typeface="Inter"/>
              </a:rPr>
              <a:t>group by tags.id     </a:t>
            </a:r>
          </a:p>
          <a:p>
            <a:pPr>
              <a:lnSpc>
                <a:spcPts val="3024"/>
              </a:lnSpc>
            </a:pPr>
            <a:r>
              <a:rPr lang="en-US" sz="2400" spc="268">
                <a:solidFill>
                  <a:srgbClr val="FEFFFF"/>
                </a:solidFill>
                <a:latin typeface="Inter"/>
              </a:rPr>
              <a:t>order by `Total occurences` desc limit 5; </a:t>
            </a:r>
          </a:p>
          <a:p>
            <a:pPr>
              <a:lnSpc>
                <a:spcPts val="3024"/>
              </a:lnSpc>
              <a:spcBef>
                <a:spcPct val="0"/>
              </a:spcBef>
            </a:pPr>
            <a:endParaRPr lang="en-US" sz="2400" spc="268">
              <a:solidFill>
                <a:srgbClr val="FEFFFF"/>
              </a:solidFill>
              <a:latin typeface="Inter"/>
            </a:endParaRPr>
          </a:p>
        </p:txBody>
      </p:sp>
      <p:sp>
        <p:nvSpPr>
          <p:cNvPr id="11" name="TextBox 11"/>
          <p:cNvSpPr txBox="1"/>
          <p:nvPr/>
        </p:nvSpPr>
        <p:spPr>
          <a:xfrm>
            <a:off x="1386678" y="6472782"/>
            <a:ext cx="1432722" cy="517806"/>
          </a:xfrm>
          <a:prstGeom prst="rect">
            <a:avLst/>
          </a:prstGeom>
        </p:spPr>
        <p:txBody>
          <a:bodyPr wrap="square" lIns="0" tIns="0" rIns="0" bIns="0" rtlCol="0" anchor="t">
            <a:spAutoFit/>
          </a:bodyPr>
          <a:lstStyle/>
          <a:p>
            <a:pPr algn="ctr">
              <a:lnSpc>
                <a:spcPts val="4153"/>
              </a:lnSpc>
              <a:spcBef>
                <a:spcPct val="0"/>
              </a:spcBef>
            </a:pPr>
            <a:r>
              <a:rPr lang="en-US" sz="3296" spc="369" dirty="0">
                <a:solidFill>
                  <a:srgbClr val="FFBD59"/>
                </a:solidFill>
                <a:latin typeface="Antonio Bold"/>
              </a:rPr>
              <a:t>Syntax</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840" r="-9840"/>
            </a:stretch>
          </a:blipFill>
        </p:spPr>
        <p:txBody>
          <a:bodyPr/>
          <a:lstStyle/>
          <a:p>
            <a:endParaRPr lang="en-IN"/>
          </a:p>
        </p:txBody>
      </p:sp>
      <p:grpSp>
        <p:nvGrpSpPr>
          <p:cNvPr id="3" name="Group 3"/>
          <p:cNvGrpSpPr/>
          <p:nvPr/>
        </p:nvGrpSpPr>
        <p:grpSpPr>
          <a:xfrm>
            <a:off x="976038" y="6268212"/>
            <a:ext cx="11678406" cy="3474066"/>
            <a:chOff x="0" y="0"/>
            <a:chExt cx="3075794" cy="914980"/>
          </a:xfrm>
        </p:grpSpPr>
        <p:sp>
          <p:nvSpPr>
            <p:cNvPr id="4" name="Freeform 4"/>
            <p:cNvSpPr/>
            <p:nvPr/>
          </p:nvSpPr>
          <p:spPr>
            <a:xfrm>
              <a:off x="0" y="0"/>
              <a:ext cx="3075794" cy="914980"/>
            </a:xfrm>
            <a:custGeom>
              <a:avLst/>
              <a:gdLst/>
              <a:ahLst/>
              <a:cxnLst/>
              <a:rect l="l" t="t" r="r" b="b"/>
              <a:pathLst>
                <a:path w="3075794" h="914980">
                  <a:moveTo>
                    <a:pt x="40438" y="0"/>
                  </a:moveTo>
                  <a:lnTo>
                    <a:pt x="3035356" y="0"/>
                  </a:lnTo>
                  <a:cubicBezTo>
                    <a:pt x="3057689" y="0"/>
                    <a:pt x="3075794" y="18105"/>
                    <a:pt x="3075794" y="40438"/>
                  </a:cubicBezTo>
                  <a:lnTo>
                    <a:pt x="3075794" y="874542"/>
                  </a:lnTo>
                  <a:cubicBezTo>
                    <a:pt x="3075794" y="896875"/>
                    <a:pt x="3057689" y="914980"/>
                    <a:pt x="3035356" y="914980"/>
                  </a:cubicBezTo>
                  <a:lnTo>
                    <a:pt x="40438" y="914980"/>
                  </a:lnTo>
                  <a:cubicBezTo>
                    <a:pt x="29714" y="914980"/>
                    <a:pt x="19428" y="910720"/>
                    <a:pt x="11844" y="903136"/>
                  </a:cubicBezTo>
                  <a:cubicBezTo>
                    <a:pt x="4260" y="895552"/>
                    <a:pt x="0" y="885267"/>
                    <a:pt x="0" y="874542"/>
                  </a:cubicBezTo>
                  <a:lnTo>
                    <a:pt x="0" y="40438"/>
                  </a:lnTo>
                  <a:cubicBezTo>
                    <a:pt x="0" y="18105"/>
                    <a:pt x="18105" y="0"/>
                    <a:pt x="40438" y="0"/>
                  </a:cubicBezTo>
                  <a:close/>
                </a:path>
              </a:pathLst>
            </a:custGeom>
            <a:gradFill rotWithShape="1">
              <a:gsLst>
                <a:gs pos="0">
                  <a:srgbClr val="004AAD">
                    <a:alpha val="27000"/>
                  </a:srgbClr>
                </a:gs>
                <a:gs pos="100000">
                  <a:srgbClr val="CB6CE6">
                    <a:alpha val="27000"/>
                  </a:srgbClr>
                </a:gs>
              </a:gsLst>
              <a:lin ang="0"/>
            </a:gradFill>
          </p:spPr>
          <p:txBody>
            <a:bodyPr/>
            <a:lstStyle/>
            <a:p>
              <a:endParaRPr lang="en-IN"/>
            </a:p>
          </p:txBody>
        </p:sp>
        <p:sp>
          <p:nvSpPr>
            <p:cNvPr id="5" name="TextBox 5"/>
            <p:cNvSpPr txBox="1"/>
            <p:nvPr/>
          </p:nvSpPr>
          <p:spPr>
            <a:xfrm>
              <a:off x="0" y="-57150"/>
              <a:ext cx="3075794" cy="972130"/>
            </a:xfrm>
            <a:prstGeom prst="rect">
              <a:avLst/>
            </a:prstGeom>
          </p:spPr>
          <p:txBody>
            <a:bodyPr lIns="50800" tIns="50800" rIns="50800" bIns="50800" rtlCol="0" anchor="ctr"/>
            <a:lstStyle/>
            <a:p>
              <a:pPr algn="ctr">
                <a:lnSpc>
                  <a:spcPts val="3220"/>
                </a:lnSpc>
              </a:pPr>
              <a:endParaRPr/>
            </a:p>
          </p:txBody>
        </p:sp>
      </p:grpSp>
      <p:sp>
        <p:nvSpPr>
          <p:cNvPr id="6" name="Freeform 6"/>
          <p:cNvSpPr/>
          <p:nvPr/>
        </p:nvSpPr>
        <p:spPr>
          <a:xfrm>
            <a:off x="13480851" y="3840198"/>
            <a:ext cx="4382888" cy="4165047"/>
          </a:xfrm>
          <a:custGeom>
            <a:avLst/>
            <a:gdLst/>
            <a:ahLst/>
            <a:cxnLst/>
            <a:rect l="l" t="t" r="r" b="b"/>
            <a:pathLst>
              <a:path w="4382888" h="4165047">
                <a:moveTo>
                  <a:pt x="0" y="0"/>
                </a:moveTo>
                <a:lnTo>
                  <a:pt x="4382887" y="0"/>
                </a:lnTo>
                <a:lnTo>
                  <a:pt x="4382887" y="4165047"/>
                </a:lnTo>
                <a:lnTo>
                  <a:pt x="0" y="4165047"/>
                </a:lnTo>
                <a:lnTo>
                  <a:pt x="0" y="0"/>
                </a:lnTo>
                <a:close/>
              </a:path>
            </a:pathLst>
          </a:custGeom>
          <a:blipFill>
            <a:blip r:embed="rId3"/>
            <a:stretch>
              <a:fillRect l="-143704" t="-99999" r="-700273" b="-358759"/>
            </a:stretch>
          </a:blipFill>
        </p:spPr>
        <p:txBody>
          <a:bodyPr/>
          <a:lstStyle/>
          <a:p>
            <a:endParaRPr lang="en-IN"/>
          </a:p>
        </p:txBody>
      </p:sp>
      <p:sp>
        <p:nvSpPr>
          <p:cNvPr id="7" name="TextBox 7"/>
          <p:cNvSpPr txBox="1"/>
          <p:nvPr/>
        </p:nvSpPr>
        <p:spPr>
          <a:xfrm>
            <a:off x="2379423" y="1395812"/>
            <a:ext cx="14879877" cy="1181731"/>
          </a:xfrm>
          <a:prstGeom prst="rect">
            <a:avLst/>
          </a:prstGeom>
        </p:spPr>
        <p:txBody>
          <a:bodyPr lIns="0" tIns="0" rIns="0" bIns="0" rtlCol="0" anchor="t">
            <a:spAutoFit/>
          </a:bodyPr>
          <a:lstStyle/>
          <a:p>
            <a:pPr>
              <a:lnSpc>
                <a:spcPts val="9520"/>
              </a:lnSpc>
            </a:pPr>
            <a:r>
              <a:rPr lang="en-US" sz="7437" spc="795">
                <a:solidFill>
                  <a:srgbClr val="5CE1E6"/>
                </a:solidFill>
                <a:latin typeface="Anton"/>
              </a:rPr>
              <a:t>MARKETING </a:t>
            </a:r>
            <a:r>
              <a:rPr lang="en-US" sz="7437" spc="795">
                <a:solidFill>
                  <a:srgbClr val="FEFFFF"/>
                </a:solidFill>
                <a:latin typeface="Anton"/>
              </a:rPr>
              <a:t>ANALYSIS</a:t>
            </a:r>
            <a:r>
              <a:rPr lang="en-US" sz="7437" spc="795">
                <a:solidFill>
                  <a:srgbClr val="5CE1E6"/>
                </a:solidFill>
                <a:latin typeface="Anton"/>
              </a:rPr>
              <a:t> INSIGHTS </a:t>
            </a:r>
          </a:p>
        </p:txBody>
      </p:sp>
      <p:sp>
        <p:nvSpPr>
          <p:cNvPr id="8" name="TextBox 8"/>
          <p:cNvSpPr txBox="1"/>
          <p:nvPr/>
        </p:nvSpPr>
        <p:spPr>
          <a:xfrm>
            <a:off x="1057190" y="3505785"/>
            <a:ext cx="6029410" cy="656640"/>
          </a:xfrm>
          <a:prstGeom prst="rect">
            <a:avLst/>
          </a:prstGeom>
        </p:spPr>
        <p:txBody>
          <a:bodyPr wrap="square" lIns="0" tIns="0" rIns="0" bIns="0" rtlCol="0" anchor="t">
            <a:spAutoFit/>
          </a:bodyPr>
          <a:lstStyle/>
          <a:p>
            <a:pPr algn="ctr">
              <a:lnSpc>
                <a:spcPts val="5236"/>
              </a:lnSpc>
              <a:spcBef>
                <a:spcPct val="0"/>
              </a:spcBef>
            </a:pPr>
            <a:r>
              <a:rPr lang="en-US" sz="4155" spc="465" dirty="0">
                <a:solidFill>
                  <a:srgbClr val="FFBD59"/>
                </a:solidFill>
                <a:latin typeface="Antonio Bold"/>
              </a:rPr>
              <a:t>5. Ad Campaign Launch</a:t>
            </a:r>
          </a:p>
        </p:txBody>
      </p:sp>
      <p:sp>
        <p:nvSpPr>
          <p:cNvPr id="9" name="TextBox 9"/>
          <p:cNvSpPr txBox="1"/>
          <p:nvPr/>
        </p:nvSpPr>
        <p:spPr>
          <a:xfrm>
            <a:off x="1057190" y="4555223"/>
            <a:ext cx="10750898" cy="1524762"/>
          </a:xfrm>
          <a:prstGeom prst="rect">
            <a:avLst/>
          </a:prstGeom>
        </p:spPr>
        <p:txBody>
          <a:bodyPr lIns="0" tIns="0" rIns="0" bIns="0" rtlCol="0" anchor="t">
            <a:spAutoFit/>
          </a:bodyPr>
          <a:lstStyle/>
          <a:p>
            <a:pPr algn="just">
              <a:lnSpc>
                <a:spcPts val="3024"/>
              </a:lnSpc>
            </a:pPr>
            <a:r>
              <a:rPr lang="en-US" sz="2400" spc="268">
                <a:solidFill>
                  <a:srgbClr val="FFFFFF"/>
                </a:solidFill>
                <a:latin typeface="Inter"/>
              </a:rPr>
              <a:t>The following table shows the count of users Registered on each day and from this it can be Derived that best days for Launching an AD Campaign are Thursday and Sunday.</a:t>
            </a:r>
          </a:p>
          <a:p>
            <a:pPr algn="just">
              <a:lnSpc>
                <a:spcPts val="3024"/>
              </a:lnSpc>
            </a:pPr>
            <a:endParaRPr lang="en-US" sz="2400" spc="268">
              <a:solidFill>
                <a:srgbClr val="FFFFFF"/>
              </a:solidFill>
              <a:latin typeface="Inter"/>
            </a:endParaRPr>
          </a:p>
        </p:txBody>
      </p:sp>
      <p:sp>
        <p:nvSpPr>
          <p:cNvPr id="10" name="TextBox 10"/>
          <p:cNvSpPr txBox="1"/>
          <p:nvPr/>
        </p:nvSpPr>
        <p:spPr>
          <a:xfrm>
            <a:off x="1386678" y="7352538"/>
            <a:ext cx="10631373" cy="1524762"/>
          </a:xfrm>
          <a:prstGeom prst="rect">
            <a:avLst/>
          </a:prstGeom>
        </p:spPr>
        <p:txBody>
          <a:bodyPr lIns="0" tIns="0" rIns="0" bIns="0" rtlCol="0" anchor="t">
            <a:spAutoFit/>
          </a:bodyPr>
          <a:lstStyle/>
          <a:p>
            <a:pPr>
              <a:lnSpc>
                <a:spcPts val="3024"/>
              </a:lnSpc>
            </a:pPr>
            <a:r>
              <a:rPr lang="en-US" sz="2400" spc="268">
                <a:solidFill>
                  <a:srgbClr val="FEFFFF"/>
                </a:solidFill>
                <a:latin typeface="Inter"/>
              </a:rPr>
              <a:t>select dayname(created_at) as day,count(*) as `Total registered users` from users    </a:t>
            </a:r>
          </a:p>
          <a:p>
            <a:pPr>
              <a:lnSpc>
                <a:spcPts val="3024"/>
              </a:lnSpc>
            </a:pPr>
            <a:r>
              <a:rPr lang="en-US" sz="2400" spc="268">
                <a:solidFill>
                  <a:srgbClr val="FEFFFF"/>
                </a:solidFill>
                <a:latin typeface="Inter"/>
              </a:rPr>
              <a:t>group by day     </a:t>
            </a:r>
          </a:p>
          <a:p>
            <a:pPr>
              <a:lnSpc>
                <a:spcPts val="3024"/>
              </a:lnSpc>
              <a:spcBef>
                <a:spcPct val="0"/>
              </a:spcBef>
            </a:pPr>
            <a:r>
              <a:rPr lang="en-US" sz="2400" spc="268">
                <a:solidFill>
                  <a:srgbClr val="FEFFFF"/>
                </a:solidFill>
                <a:latin typeface="Inter"/>
              </a:rPr>
              <a:t>order by `Total registered users` desc;</a:t>
            </a:r>
          </a:p>
        </p:txBody>
      </p:sp>
      <p:sp>
        <p:nvSpPr>
          <p:cNvPr id="11" name="TextBox 11"/>
          <p:cNvSpPr txBox="1"/>
          <p:nvPr/>
        </p:nvSpPr>
        <p:spPr>
          <a:xfrm>
            <a:off x="1386678" y="6472782"/>
            <a:ext cx="1508922" cy="517806"/>
          </a:xfrm>
          <a:prstGeom prst="rect">
            <a:avLst/>
          </a:prstGeom>
        </p:spPr>
        <p:txBody>
          <a:bodyPr wrap="square" lIns="0" tIns="0" rIns="0" bIns="0" rtlCol="0" anchor="t">
            <a:spAutoFit/>
          </a:bodyPr>
          <a:lstStyle/>
          <a:p>
            <a:pPr algn="ctr">
              <a:lnSpc>
                <a:spcPts val="4153"/>
              </a:lnSpc>
              <a:spcBef>
                <a:spcPct val="0"/>
              </a:spcBef>
            </a:pPr>
            <a:r>
              <a:rPr lang="en-US" sz="3296" spc="369" dirty="0">
                <a:solidFill>
                  <a:srgbClr val="FFBD59"/>
                </a:solidFill>
                <a:latin typeface="Antonio Bold"/>
              </a:rPr>
              <a:t>Syntax</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733</Words>
  <Application>Microsoft Office PowerPoint</Application>
  <PresentationFormat>Custom</PresentationFormat>
  <Paragraphs>73</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Anton</vt:lpstr>
      <vt:lpstr>Muli Heavy</vt:lpstr>
      <vt:lpstr>Calibri</vt:lpstr>
      <vt:lpstr>Arial</vt:lpstr>
      <vt:lpstr>Inter</vt:lpstr>
      <vt:lpstr>Antonio Bold</vt:lpstr>
      <vt:lpstr>Canva Sans Bold</vt:lpstr>
      <vt:lpstr>Bebas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Instagram User Analytics</dc:title>
  <cp:lastModifiedBy>Salman Bareesh</cp:lastModifiedBy>
  <cp:revision>2</cp:revision>
  <dcterms:created xsi:type="dcterms:W3CDTF">2006-08-16T00:00:00Z</dcterms:created>
  <dcterms:modified xsi:type="dcterms:W3CDTF">2023-12-02T16:48:27Z</dcterms:modified>
  <dc:identifier>DAF11jnoOUc</dc:identifier>
</cp:coreProperties>
</file>